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76" r:id="rId6"/>
    <p:sldId id="278" r:id="rId7"/>
    <p:sldId id="261" r:id="rId8"/>
    <p:sldId id="277" r:id="rId9"/>
    <p:sldId id="260" r:id="rId10"/>
    <p:sldId id="265" r:id="rId11"/>
    <p:sldId id="283" r:id="rId12"/>
    <p:sldId id="262"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35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Ouverture : poser la vision 2022-2026. Insister sur le changement de paradigme — passer d'une administration centrale distante à un accompagnement de proximité. Message clé : la décentralisation est le moteur direct du développement local dans chaque région.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Métaphore de la maison. Lire le schéma de bas en haut : les fondations (le cadre juridique rénové), puis les murs (l'autonomie financière), enfin le toit et l'électricité (la digitalisation qui met les services à portée des citoyens). Sans fondations solides, rien ne tient ; sans toit, la maison n'est pas habitable.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Métaphore de l'arrosage du jardin : plus d'eau, plus de croissance. Les concours de l'État passent de 250,9 à 479,7 milliards FCFA entre 2022 et 2026, soit une multiplication par 1,9. Depuis 2025, un plancher de 300 millions FCFA garantit un budget minimal à chaque commune et région. La répartition tient compte de la performance de recouvrement et des spécificités géographiques.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SYGIDAN couvre toute la chaîne de la gestion locale : ce qui entre (Recettes), ce qui sort (Dépenses), avec qui l'on contracte (Fournisseurs) et pour qui l'on agit (Citoyen). Une seule plateforme, des données traçables, moins de déperditions.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outils ne suffisent pas : il faut des femmes et des hommes formés pour les utiliser. Les Mercredis de la Décentralisation réunissent chaque semaine, en visioconférence, élus, agents locaux et experts — environ 100 participants par émission. Sur le terrain, des équipes pluridisciplinaires accompagnent les commissions.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Avant / aujourd'hui : une pile de plus de 70 000 pages par session d'examen budgétaire contre moins de 5 000 aujourd'hui. Les délais de traitement et de validation sont réduits de moitié, et la signature électronique permet de valider les délibérations à distance, en toute sécurité juridique.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Conclure en trois temps : ce qui est acquis (SYGIDAN, moyens financiers, transparence), ce qui est en chantier (statut de l'élu local, Fonction publique territoriale), et l'ambition — un modèle ivoirien de gouvernance locale de référence pour l'Afrique.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BF8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2612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12382B"/>
                </a:solidFill>
                <a:latin typeface="Montserrat" pitchFamily="34" charset="0"/>
                <a:ea typeface="Montserrat" pitchFamily="34" charset="-122"/>
                <a:cs typeface="Montserrat"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812800" y="1722041"/>
            <a:ext cx="10566400" cy="4323159"/>
          </a:xfrm>
          <a:prstGeom prst="rect">
            <a:avLst/>
          </a:prstGeom>
          <a:noFill/>
          <a:ln/>
        </p:spPr>
        <p:txBody>
          <a:bodyPr wrap="square" lIns="0" tIns="0" rIns="0" bIns="0" rtlCol="0" anchor="t"/>
          <a:lstStyle>
            <a:lvl1pPr marL="0" indent="0" algn="l">
              <a:lnSpc>
                <a:spcPct val="140000"/>
              </a:lnSpc>
              <a:buNone/>
              <a:defRPr lang="en-US" sz="1600" dirty="0">
                <a:solidFill>
                  <a:srgbClr val="12382B"/>
                </a:solidFill>
                <a:latin typeface="Source Sans 3" pitchFamily="34" charset="0"/>
                <a:ea typeface="Source Sans 3" pitchFamily="34" charset="-122"/>
                <a:cs typeface="Source Sans 3" pitchFamily="34" charset="-120"/>
              </a:defRPr>
            </a:lvl1pPr>
          </a:lstStyle>
          <a:p>
            <a:pPr marL="0" indent="0" algn="l">
              <a:lnSpc>
                <a:spcPct val="140000"/>
              </a:lnSpc>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672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a:p>
        </p:txBody>
      </p:sp>
      <p:sp>
        <p:nvSpPr>
          <p:cNvPr id="4" name="Espace réservé de la date 3"/>
          <p:cNvSpPr>
            <a:spLocks noGrp="1"/>
          </p:cNvSpPr>
          <p:nvPr>
            <p:ph type="dt" sz="half" idx="10"/>
          </p:nvPr>
        </p:nvSpPr>
        <p:spPr/>
        <p:txBody>
          <a:bodyPr/>
          <a:lstStyle/>
          <a:p>
            <a:fld id="{42C269C2-3BDA-43C6-8C0C-8CD952552C40}" type="datetimeFigureOut">
              <a:rPr lang="en-US" smtClean="0"/>
              <a:t>10/11/2026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37FBDF3-9218-4E93-8FAA-4D903D943D31}" type="slidenum">
              <a:rPr lang="en-US" smtClean="0"/>
              <a:t>‹N°›</a:t>
            </a:fld>
            <a:endParaRPr lang="en-US"/>
          </a:p>
        </p:txBody>
      </p:sp>
    </p:spTree>
    <p:extLst>
      <p:ext uri="{BB962C8B-B14F-4D97-AF65-F5344CB8AC3E}">
        <p14:creationId xmlns:p14="http://schemas.microsoft.com/office/powerpoint/2010/main" val="33647696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8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2612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12382B"/>
                </a:solidFill>
                <a:latin typeface="Montserrat" pitchFamily="34" charset="0"/>
                <a:ea typeface="Montserrat" pitchFamily="34" charset="-122"/>
                <a:cs typeface="Montserrat" pitchFamily="34" charset="-120"/>
              </a:defRPr>
            </a:lvl1pPr>
          </a:lstStyle>
          <a:p>
            <a:pPr marL="0" indent="0" algn="l">
              <a:lnSpc>
                <a:spcPct val="115000"/>
              </a:lnSpc>
              <a:buNone/>
            </a:pPr>
            <a:endParaRPr lang="en-US" sz="2800" dirty="0"/>
          </a:p>
        </p:txBody>
      </p:sp>
      <p:sp>
        <p:nvSpPr>
          <p:cNvPr id="3" name="Text Placeholder 2"/>
          <p:cNvSpPr>
            <a:spLocks noGrp="1"/>
          </p:cNvSpPr>
          <p:nvPr>
            <p:ph type="body" idx="101"/>
          </p:nvPr>
        </p:nvSpPr>
        <p:spPr>
          <a:xfrm>
            <a:off x="812800" y="1722041"/>
            <a:ext cx="10566400" cy="4323159"/>
          </a:xfrm>
          <a:prstGeom prst="rect">
            <a:avLst/>
          </a:prstGeom>
          <a:noFill/>
          <a:ln/>
        </p:spPr>
        <p:txBody>
          <a:bodyPr wrap="square" lIns="0" tIns="0" rIns="0" bIns="0" rtlCol="0" anchor="t"/>
          <a:lstStyle>
            <a:lvl1pPr marL="0" indent="0" algn="l">
              <a:lnSpc>
                <a:spcPct val="140000"/>
              </a:lnSpc>
              <a:buNone/>
              <a:defRPr lang="en-US" sz="1600" dirty="0">
                <a:solidFill>
                  <a:srgbClr val="12382B"/>
                </a:solidFill>
                <a:latin typeface="Source Sans 3" pitchFamily="34" charset="0"/>
                <a:ea typeface="Source Sans 3" pitchFamily="34" charset="-122"/>
                <a:cs typeface="Source Sans 3"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82B"/>
        </a:solidFill>
        <a:effectLst/>
      </p:bgPr>
    </p:bg>
    <p:spTree>
      <p:nvGrpSpPr>
        <p:cNvPr id="1" name=""/>
        <p:cNvGrpSpPr/>
        <p:nvPr/>
      </p:nvGrpSpPr>
      <p:grpSpPr>
        <a:xfrm>
          <a:off x="0" y="0"/>
          <a:ext cx="0" cy="0"/>
          <a:chOff x="0" y="0"/>
          <a:chExt cx="0" cy="0"/>
        </a:xfrm>
      </p:grpSpPr>
      <p:sp>
        <p:nvSpPr>
          <p:cNvPr id="2" name="Shape 0"/>
          <p:cNvSpPr/>
          <p:nvPr/>
        </p:nvSpPr>
        <p:spPr>
          <a:xfrm>
            <a:off x="0" y="0"/>
            <a:ext cx="4064000" cy="101600"/>
          </a:xfrm>
          <a:prstGeom prst="rect">
            <a:avLst/>
          </a:prstGeom>
          <a:solidFill>
            <a:srgbClr val="F77F00"/>
          </a:solidFill>
          <a:ln/>
        </p:spPr>
        <p:txBody>
          <a:bodyPr/>
          <a:lstStyle/>
          <a:p>
            <a:endParaRPr lang="fr-FR"/>
          </a:p>
        </p:txBody>
      </p:sp>
      <p:sp>
        <p:nvSpPr>
          <p:cNvPr id="3" name="Shape 1"/>
          <p:cNvSpPr/>
          <p:nvPr/>
        </p:nvSpPr>
        <p:spPr>
          <a:xfrm>
            <a:off x="4064000" y="0"/>
            <a:ext cx="4064000" cy="101600"/>
          </a:xfrm>
          <a:prstGeom prst="rect">
            <a:avLst/>
          </a:prstGeom>
          <a:solidFill>
            <a:srgbClr val="FBF8F3"/>
          </a:solidFill>
          <a:ln/>
        </p:spPr>
        <p:txBody>
          <a:bodyPr/>
          <a:lstStyle/>
          <a:p>
            <a:endParaRPr lang="fr-FR"/>
          </a:p>
        </p:txBody>
      </p:sp>
      <p:sp>
        <p:nvSpPr>
          <p:cNvPr id="4" name="Shape 2"/>
          <p:cNvSpPr/>
          <p:nvPr/>
        </p:nvSpPr>
        <p:spPr>
          <a:xfrm>
            <a:off x="8128000" y="0"/>
            <a:ext cx="4064000" cy="101600"/>
          </a:xfrm>
          <a:prstGeom prst="rect">
            <a:avLst/>
          </a:prstGeom>
          <a:solidFill>
            <a:srgbClr val="009E60"/>
          </a:solidFill>
          <a:ln/>
        </p:spPr>
        <p:txBody>
          <a:bodyPr/>
          <a:lstStyle/>
          <a:p>
            <a:endParaRPr lang="fr-FR"/>
          </a:p>
        </p:txBody>
      </p:sp>
      <p:sp>
        <p:nvSpPr>
          <p:cNvPr id="5" name="Text 3"/>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7A84A"/>
                </a:solidFill>
                <a:latin typeface="Montserrat" pitchFamily="34" charset="0"/>
                <a:ea typeface="Montserrat" pitchFamily="34" charset="-122"/>
                <a:cs typeface="Montserrat" pitchFamily="34" charset="-120"/>
              </a:rPr>
              <a:t>DGDDL · AVANCÉES ET RÉFORMES 2022-2026</a:t>
            </a:r>
            <a:endParaRPr lang="en-US" sz="1400" dirty="0"/>
          </a:p>
        </p:txBody>
      </p:sp>
      <p:sp>
        <p:nvSpPr>
          <p:cNvPr id="6" name="Text 4"/>
          <p:cNvSpPr>
            <a:spLocks noGrp="1"/>
          </p:cNvSpPr>
          <p:nvPr>
            <p:ph type="title"/>
          </p:nvPr>
        </p:nvSpPr>
        <p:spPr>
          <a:xfrm>
            <a:off x="812800" y="1264907"/>
            <a:ext cx="9810750" cy="1945481"/>
          </a:xfrm>
          <a:prstGeom prst="rect">
            <a:avLst/>
          </a:prstGeom>
          <a:noFill/>
          <a:ln/>
        </p:spPr>
        <p:txBody>
          <a:bodyPr wrap="square" lIns="0" tIns="0" rIns="0" bIns="0" rtlCol="0" anchor="t">
            <a:normAutofit/>
          </a:bodyPr>
          <a:lstStyle/>
          <a:p>
            <a:pPr marL="0" indent="0" algn="l">
              <a:lnSpc>
                <a:spcPts val="5040"/>
              </a:lnSpc>
              <a:buNone/>
            </a:pPr>
            <a:r>
              <a:rPr lang="en-US" sz="4800" b="1" i="0" dirty="0">
                <a:solidFill>
                  <a:srgbClr val="FBF8F3"/>
                </a:solidFill>
                <a:latin typeface="Montserrat" pitchFamily="34" charset="0"/>
                <a:ea typeface="Montserrat" pitchFamily="34" charset="-122"/>
                <a:cs typeface="Montserrat" pitchFamily="34" charset="-120"/>
              </a:rPr>
              <a:t>Moderniser nos territoires : la révolution de la gouvernance locale</a:t>
            </a:r>
            <a:endParaRPr lang="en-US" sz="4800" dirty="0"/>
          </a:p>
        </p:txBody>
      </p:sp>
      <p:sp>
        <p:nvSpPr>
          <p:cNvPr id="7" name="Text 5"/>
          <p:cNvSpPr/>
          <p:nvPr/>
        </p:nvSpPr>
        <p:spPr>
          <a:xfrm>
            <a:off x="812800" y="3388188"/>
            <a:ext cx="8502650"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9E4DD"/>
                </a:solidFill>
                <a:latin typeface="Source Sans 3" pitchFamily="34" charset="0"/>
                <a:ea typeface="Source Sans 3" pitchFamily="34" charset="-122"/>
                <a:cs typeface="Source Sans 3" pitchFamily="34" charset="-120"/>
              </a:rPr>
              <a:t>Comment la DGDDL rapproche l'administration de ses concitoyens</a:t>
            </a:r>
            <a:endParaRPr lang="en-US" sz="2000" dirty="0"/>
          </a:p>
        </p:txBody>
      </p:sp>
      <p:sp>
        <p:nvSpPr>
          <p:cNvPr id="8" name="Shape 6"/>
          <p:cNvSpPr/>
          <p:nvPr/>
        </p:nvSpPr>
        <p:spPr>
          <a:xfrm>
            <a:off x="812800" y="4892146"/>
            <a:ext cx="5130800" cy="0"/>
          </a:xfrm>
          <a:prstGeom prst="line">
            <a:avLst/>
          </a:prstGeom>
          <a:noFill/>
          <a:ln w="25400">
            <a:solidFill>
              <a:srgbClr val="F77F00"/>
            </a:solidFill>
            <a:prstDash val="solid"/>
          </a:ln>
        </p:spPr>
        <p:txBody>
          <a:bodyPr/>
          <a:lstStyle/>
          <a:p>
            <a:endParaRPr lang="fr-FR"/>
          </a:p>
        </p:txBody>
      </p:sp>
      <p:sp>
        <p:nvSpPr>
          <p:cNvPr id="9" name="Text 7"/>
          <p:cNvSpPr/>
          <p:nvPr/>
        </p:nvSpPr>
        <p:spPr>
          <a:xfrm>
            <a:off x="812800" y="5057246"/>
            <a:ext cx="528472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F7A84A"/>
                </a:solidFill>
                <a:latin typeface="Montserrat" pitchFamily="34" charset="0"/>
                <a:ea typeface="Montserrat" pitchFamily="34" charset="-122"/>
                <a:cs typeface="Montserrat" pitchFamily="34" charset="-120"/>
              </a:rPr>
              <a:t>Vision stratégique 2022-2026</a:t>
            </a:r>
            <a:endParaRPr lang="en-US" sz="1500" dirty="0"/>
          </a:p>
        </p:txBody>
      </p:sp>
      <p:sp>
        <p:nvSpPr>
          <p:cNvPr id="10" name="Text 8"/>
          <p:cNvSpPr/>
          <p:nvPr/>
        </p:nvSpPr>
        <p:spPr>
          <a:xfrm>
            <a:off x="812800" y="5362046"/>
            <a:ext cx="5284724" cy="505354"/>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BF8F3"/>
                </a:solidFill>
                <a:latin typeface="Source Sans 3" pitchFamily="34" charset="0"/>
                <a:ea typeface="Source Sans 3" pitchFamily="34" charset="-122"/>
                <a:cs typeface="Source Sans 3" pitchFamily="34" charset="-120"/>
              </a:rPr>
              <a:t>Faire des régions et des communes des moteurs autonomes de croissance socio-économique.</a:t>
            </a:r>
            <a:endParaRPr lang="en-US" sz="1400" dirty="0"/>
          </a:p>
        </p:txBody>
      </p:sp>
      <p:sp>
        <p:nvSpPr>
          <p:cNvPr id="11" name="Shape 9"/>
          <p:cNvSpPr/>
          <p:nvPr/>
        </p:nvSpPr>
        <p:spPr>
          <a:xfrm>
            <a:off x="6248400" y="4892146"/>
            <a:ext cx="5130800" cy="0"/>
          </a:xfrm>
          <a:prstGeom prst="line">
            <a:avLst/>
          </a:prstGeom>
          <a:noFill/>
          <a:ln w="25400">
            <a:solidFill>
              <a:srgbClr val="009E60"/>
            </a:solidFill>
            <a:prstDash val="solid"/>
          </a:ln>
        </p:spPr>
        <p:txBody>
          <a:bodyPr/>
          <a:lstStyle/>
          <a:p>
            <a:endParaRPr lang="fr-FR"/>
          </a:p>
        </p:txBody>
      </p:sp>
      <p:sp>
        <p:nvSpPr>
          <p:cNvPr id="12" name="Text 10"/>
          <p:cNvSpPr/>
          <p:nvPr/>
        </p:nvSpPr>
        <p:spPr>
          <a:xfrm>
            <a:off x="6248400" y="5057246"/>
            <a:ext cx="528472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7FD3A8"/>
                </a:solidFill>
                <a:latin typeface="Montserrat" pitchFamily="34" charset="0"/>
                <a:ea typeface="Montserrat" pitchFamily="34" charset="-122"/>
                <a:cs typeface="Montserrat" pitchFamily="34" charset="-120"/>
              </a:rPr>
              <a:t>Changement de paradigme</a:t>
            </a:r>
            <a:endParaRPr lang="en-US" sz="1500" dirty="0"/>
          </a:p>
        </p:txBody>
      </p:sp>
      <p:sp>
        <p:nvSpPr>
          <p:cNvPr id="13" name="Text 11"/>
          <p:cNvSpPr/>
          <p:nvPr/>
        </p:nvSpPr>
        <p:spPr>
          <a:xfrm>
            <a:off x="6248400" y="5362046"/>
            <a:ext cx="5284724" cy="505354"/>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BF8F3"/>
                </a:solidFill>
                <a:latin typeface="Source Sans 3" pitchFamily="34" charset="0"/>
                <a:ea typeface="Source Sans 3" pitchFamily="34" charset="-122"/>
                <a:cs typeface="Source Sans 3" pitchFamily="34" charset="-120"/>
              </a:rPr>
              <a:t>D'une administration centrale distante à un accompagnement de proximité, réactif et transparent.</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8C9BF"/>
                </a:solidFill>
                <a:latin typeface="Source Sans 3" pitchFamily="34" charset="0"/>
                <a:ea typeface="Source Sans 3" pitchFamily="34" charset="-122"/>
                <a:cs typeface="Source Sans 3" pitchFamily="34" charset="-120"/>
              </a:rPr>
              <a:t>La décentralisation est le moteur direct qui impulse le développement local dans chaque région.</a:t>
            </a:r>
            <a:endParaRPr lang="en-US" sz="1200" dirty="0"/>
          </a:p>
        </p:txBody>
      </p:sp>
      <p:pic>
        <p:nvPicPr>
          <p:cNvPr id="16" name="Image 15">
            <a:extLst>
              <a:ext uri="{FF2B5EF4-FFF2-40B4-BE49-F238E27FC236}">
                <a16:creationId xmlns:a16="http://schemas.microsoft.com/office/drawing/2014/main" id="{E1BBB596-1C4B-E238-D19D-E1DF69E874F4}"/>
              </a:ext>
            </a:extLst>
          </p:cNvPr>
          <p:cNvPicPr>
            <a:picLocks noChangeAspect="1"/>
          </p:cNvPicPr>
          <p:nvPr/>
        </p:nvPicPr>
        <p:blipFill>
          <a:blip r:embed="rId3"/>
          <a:stretch>
            <a:fillRect/>
          </a:stretch>
        </p:blipFill>
        <p:spPr>
          <a:xfrm>
            <a:off x="9052560" y="2433240"/>
            <a:ext cx="2326640" cy="23300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8F3"/>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02 · COMPRENDRE LA DÉCENTRALISATION</a:t>
            </a:r>
            <a:endParaRPr lang="en-US" sz="1200" dirty="0"/>
          </a:p>
        </p:txBody>
      </p:sp>
      <p:sp>
        <p:nvSpPr>
          <p:cNvPr id="3" name="Text 1"/>
          <p:cNvSpPr>
            <a:spLocks noGrp="1"/>
          </p:cNvSpPr>
          <p:nvPr>
            <p:ph type="title"/>
          </p:nvPr>
        </p:nvSpPr>
        <p:spPr>
          <a:xfrm>
            <a:off x="812800" y="10261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382B"/>
                </a:solidFill>
                <a:latin typeface="Montserrat" pitchFamily="34" charset="0"/>
                <a:ea typeface="Montserrat" pitchFamily="34" charset="-122"/>
                <a:cs typeface="Montserrat" pitchFamily="34" charset="-120"/>
              </a:rPr>
              <a:t>Bâtir une gouvernance locale solide</a:t>
            </a:r>
            <a:endParaRPr lang="en-US" sz="2800" dirty="0"/>
          </a:p>
        </p:txBody>
      </p:sp>
      <p:pic>
        <p:nvPicPr>
          <p:cNvPr id="4" name="Image 0" descr="Schéma d'une maison : le toit (digitalisation), les murs (autonomie financière) et les fondations (cadre juridique)"/>
          <p:cNvPicPr>
            <a:picLocks noChangeAspect="1"/>
          </p:cNvPicPr>
          <p:nvPr/>
        </p:nvPicPr>
        <p:blipFill>
          <a:blip r:embed="rId3"/>
          <a:srcRect/>
          <a:stretch/>
        </p:blipFill>
        <p:spPr>
          <a:xfrm>
            <a:off x="812800" y="1701800"/>
            <a:ext cx="3937000" cy="2921000"/>
          </a:xfrm>
          <a:prstGeom prst="rect">
            <a:avLst/>
          </a:prstGeom>
        </p:spPr>
      </p:pic>
      <p:sp>
        <p:nvSpPr>
          <p:cNvPr id="5" name="Shape 2"/>
          <p:cNvSpPr/>
          <p:nvPr/>
        </p:nvSpPr>
        <p:spPr>
          <a:xfrm>
            <a:off x="5156200" y="2176529"/>
            <a:ext cx="177800" cy="177800"/>
          </a:xfrm>
          <a:prstGeom prst="roundRect">
            <a:avLst>
              <a:gd name="adj" fmla="val 21429"/>
            </a:avLst>
          </a:prstGeom>
          <a:solidFill>
            <a:srgbClr val="F77F00"/>
          </a:solidFill>
          <a:ln/>
        </p:spPr>
        <p:txBody>
          <a:bodyPr/>
          <a:lstStyle/>
          <a:p>
            <a:endParaRPr lang="fr-FR"/>
          </a:p>
        </p:txBody>
      </p:sp>
      <p:sp>
        <p:nvSpPr>
          <p:cNvPr id="6" name="Text 3"/>
          <p:cNvSpPr/>
          <p:nvPr/>
        </p:nvSpPr>
        <p:spPr>
          <a:xfrm>
            <a:off x="5486400" y="2176529"/>
            <a:ext cx="564935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Le toit et l'électricité</a:t>
            </a:r>
            <a:endParaRPr lang="en-US" sz="1600" dirty="0"/>
          </a:p>
        </p:txBody>
      </p:sp>
      <p:sp>
        <p:nvSpPr>
          <p:cNvPr id="7" name="Text 4"/>
          <p:cNvSpPr/>
          <p:nvPr/>
        </p:nvSpPr>
        <p:spPr>
          <a:xfrm>
            <a:off x="5486400" y="2458442"/>
            <a:ext cx="6581775"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La digitalisation des services pour un accès simple, rapide et direct des citoyens.</a:t>
            </a:r>
            <a:endParaRPr lang="en-US" sz="1300" dirty="0"/>
          </a:p>
        </p:txBody>
      </p:sp>
      <p:sp>
        <p:nvSpPr>
          <p:cNvPr id="8" name="Shape 5"/>
          <p:cNvSpPr/>
          <p:nvPr/>
        </p:nvSpPr>
        <p:spPr>
          <a:xfrm>
            <a:off x="5156200" y="2909888"/>
            <a:ext cx="177800" cy="177800"/>
          </a:xfrm>
          <a:prstGeom prst="roundRect">
            <a:avLst>
              <a:gd name="adj" fmla="val 21429"/>
            </a:avLst>
          </a:prstGeom>
          <a:solidFill>
            <a:srgbClr val="009E60"/>
          </a:solidFill>
          <a:ln/>
        </p:spPr>
        <p:txBody>
          <a:bodyPr/>
          <a:lstStyle/>
          <a:p>
            <a:endParaRPr lang="fr-FR"/>
          </a:p>
        </p:txBody>
      </p:sp>
      <p:sp>
        <p:nvSpPr>
          <p:cNvPr id="9" name="Text 6"/>
          <p:cNvSpPr/>
          <p:nvPr/>
        </p:nvSpPr>
        <p:spPr>
          <a:xfrm>
            <a:off x="5486400" y="2909888"/>
            <a:ext cx="5853680"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Les murs</a:t>
            </a:r>
            <a:endParaRPr lang="en-US" sz="1600" dirty="0"/>
          </a:p>
        </p:txBody>
      </p:sp>
      <p:sp>
        <p:nvSpPr>
          <p:cNvPr id="10" name="Text 7"/>
          <p:cNvSpPr/>
          <p:nvPr/>
        </p:nvSpPr>
        <p:spPr>
          <a:xfrm>
            <a:off x="5486400" y="3191801"/>
            <a:ext cx="6705600"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L'autonomie financière et l'augmentation nette des ressources budgétaires locales.</a:t>
            </a:r>
            <a:endParaRPr lang="en-US" sz="1300" dirty="0"/>
          </a:p>
        </p:txBody>
      </p:sp>
      <p:sp>
        <p:nvSpPr>
          <p:cNvPr id="11" name="Shape 8"/>
          <p:cNvSpPr/>
          <p:nvPr/>
        </p:nvSpPr>
        <p:spPr>
          <a:xfrm>
            <a:off x="5156200" y="3643247"/>
            <a:ext cx="177800" cy="177800"/>
          </a:xfrm>
          <a:prstGeom prst="roundRect">
            <a:avLst>
              <a:gd name="adj" fmla="val 21429"/>
            </a:avLst>
          </a:prstGeom>
          <a:solidFill>
            <a:srgbClr val="12382B"/>
          </a:solidFill>
          <a:ln/>
        </p:spPr>
        <p:txBody>
          <a:bodyPr/>
          <a:lstStyle/>
          <a:p>
            <a:endParaRPr lang="fr-FR"/>
          </a:p>
        </p:txBody>
      </p:sp>
      <p:sp>
        <p:nvSpPr>
          <p:cNvPr id="12" name="Text 9"/>
          <p:cNvSpPr/>
          <p:nvPr/>
        </p:nvSpPr>
        <p:spPr>
          <a:xfrm>
            <a:off x="5486400" y="3643247"/>
            <a:ext cx="6022506"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Les fondations</a:t>
            </a:r>
            <a:endParaRPr lang="en-US" sz="1600" dirty="0"/>
          </a:p>
        </p:txBody>
      </p:sp>
      <p:sp>
        <p:nvSpPr>
          <p:cNvPr id="13" name="Text 10"/>
          <p:cNvSpPr/>
          <p:nvPr/>
        </p:nvSpPr>
        <p:spPr>
          <a:xfrm>
            <a:off x="5486400" y="3925160"/>
            <a:ext cx="6705600"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Les lois, décrets et règlements mis à jour pour encadrer et sécuriser l'action publique.</a:t>
            </a:r>
            <a:endParaRPr lang="en-US" sz="1300" dirty="0"/>
          </a:p>
        </p:txBody>
      </p:sp>
      <p:sp>
        <p:nvSpPr>
          <p:cNvPr id="14" name="Shape 11"/>
          <p:cNvSpPr/>
          <p:nvPr/>
        </p:nvSpPr>
        <p:spPr>
          <a:xfrm>
            <a:off x="812800" y="4907359"/>
            <a:ext cx="10566400" cy="934641"/>
          </a:xfrm>
          <a:prstGeom prst="roundRect">
            <a:avLst>
              <a:gd name="adj" fmla="val 10870"/>
            </a:avLst>
          </a:prstGeom>
          <a:solidFill>
            <a:srgbClr val="12382B"/>
          </a:solidFill>
          <a:ln/>
        </p:spPr>
        <p:txBody>
          <a:bodyPr/>
          <a:lstStyle/>
          <a:p>
            <a:endParaRPr lang="fr-FR"/>
          </a:p>
        </p:txBody>
      </p:sp>
      <p:sp>
        <p:nvSpPr>
          <p:cNvPr id="15" name="Text 12"/>
          <p:cNvSpPr/>
          <p:nvPr/>
        </p:nvSpPr>
        <p:spPr>
          <a:xfrm>
            <a:off x="1117600" y="5267987"/>
            <a:ext cx="1447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7A84A"/>
                </a:solidFill>
                <a:latin typeface="Montserrat" pitchFamily="34" charset="0"/>
                <a:ea typeface="Montserrat" pitchFamily="34" charset="-122"/>
                <a:cs typeface="Montserrat" pitchFamily="34" charset="-120"/>
              </a:rPr>
              <a:t>MESSAGE CLÉ</a:t>
            </a:r>
            <a:endParaRPr lang="en-US" sz="1200" dirty="0"/>
          </a:p>
        </p:txBody>
      </p:sp>
      <p:sp>
        <p:nvSpPr>
          <p:cNvPr id="16" name="Text 13"/>
          <p:cNvSpPr/>
          <p:nvPr/>
        </p:nvSpPr>
        <p:spPr>
          <a:xfrm>
            <a:off x="2717800" y="5110559"/>
            <a:ext cx="8607298" cy="55364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BF8F3"/>
                </a:solidFill>
                <a:latin typeface="Source Sans 3" pitchFamily="34" charset="0"/>
                <a:ea typeface="Source Sans 3" pitchFamily="34" charset="-122"/>
                <a:cs typeface="Source Sans 3" pitchFamily="34" charset="-120"/>
              </a:rPr>
              <a:t>Donner l'autonomie et des outils modernes aux collectivités accélère la réalisation des projets du quotidien.</a:t>
            </a:r>
            <a:endParaRPr lang="en-US" sz="1600" dirty="0"/>
          </a:p>
        </p:txBody>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55F"/>
                </a:solidFill>
                <a:latin typeface="Source Sans 3" pitchFamily="34" charset="0"/>
                <a:ea typeface="Source Sans 3" pitchFamily="34" charset="-122"/>
                <a:cs typeface="Source Sans 3" pitchFamily="34" charset="-120"/>
              </a:rPr>
              <a:t>DGDDL · Avancées et réformes 2022-2026</a:t>
            </a:r>
            <a:endParaRPr lang="en-US" sz="1200" dirty="0"/>
          </a:p>
        </p:txBody>
      </p:sp>
      <p:sp>
        <p:nvSpPr>
          <p:cNvPr id="18"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55F"/>
                </a:solidFill>
                <a:latin typeface="Source Sans 3" pitchFamily="34" charset="0"/>
                <a:ea typeface="Source Sans 3" pitchFamily="34" charset="-122"/>
                <a:cs typeface="Source Sans 3" pitchFamily="34" charset="-120"/>
              </a:rPr>
              <a:t>02 / 07</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8F3"/>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03 · LES FINANCES LOCALES</a:t>
            </a:r>
            <a:endParaRPr lang="en-US" sz="1200" dirty="0"/>
          </a:p>
        </p:txBody>
      </p:sp>
      <p:sp>
        <p:nvSpPr>
          <p:cNvPr id="3" name="Text 1"/>
          <p:cNvSpPr>
            <a:spLocks noGrp="1"/>
          </p:cNvSpPr>
          <p:nvPr>
            <p:ph type="title"/>
          </p:nvPr>
        </p:nvSpPr>
        <p:spPr>
          <a:xfrm>
            <a:off x="812800" y="10261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382B"/>
                </a:solidFill>
                <a:latin typeface="Montserrat" pitchFamily="34" charset="0"/>
                <a:ea typeface="Montserrat" pitchFamily="34" charset="-122"/>
                <a:cs typeface="Montserrat" pitchFamily="34" charset="-120"/>
              </a:rPr>
              <a:t>Des moyens financiers presque doublés</a:t>
            </a:r>
            <a:endParaRPr lang="en-US" sz="2800" dirty="0"/>
          </a:p>
        </p:txBody>
      </p:sp>
      <p:sp>
        <p:nvSpPr>
          <p:cNvPr id="4" name="Shape 2"/>
          <p:cNvSpPr/>
          <p:nvPr/>
        </p:nvSpPr>
        <p:spPr>
          <a:xfrm>
            <a:off x="815975" y="1738843"/>
            <a:ext cx="4447117" cy="2846917"/>
          </a:xfrm>
          <a:prstGeom prst="roundRect">
            <a:avLst>
              <a:gd name="adj" fmla="val 3457"/>
            </a:avLst>
          </a:prstGeom>
          <a:solidFill>
            <a:srgbClr val="FFFFFF"/>
          </a:solidFill>
          <a:ln w="6350">
            <a:solidFill>
              <a:srgbClr val="E6E0D6"/>
            </a:solidFill>
            <a:prstDash val="solid"/>
          </a:ln>
        </p:spPr>
        <p:txBody>
          <a:bodyPr/>
          <a:lstStyle/>
          <a:p>
            <a:endParaRPr lang="fr-FR"/>
          </a:p>
        </p:txBody>
      </p:sp>
      <p:pic>
        <p:nvPicPr>
          <p:cNvPr id="5" name="Image 0" descr="Concours de l'État aux collectivités : 250,9 milliards FCFA en 2022 contre 479,7 milliards FCFA en 2026"/>
          <p:cNvPicPr>
            <a:picLocks noChangeAspect="1"/>
          </p:cNvPicPr>
          <p:nvPr/>
        </p:nvPicPr>
        <p:blipFill>
          <a:blip r:embed="rId3"/>
          <a:srcRect/>
          <a:stretch/>
        </p:blipFill>
        <p:spPr>
          <a:xfrm>
            <a:off x="969433" y="1892300"/>
            <a:ext cx="4140200" cy="2540000"/>
          </a:xfrm>
          <a:prstGeom prst="rect">
            <a:avLst/>
          </a:prstGeom>
        </p:spPr>
      </p:pic>
      <p:sp>
        <p:nvSpPr>
          <p:cNvPr id="6" name="Shape 3"/>
          <p:cNvSpPr/>
          <p:nvPr/>
        </p:nvSpPr>
        <p:spPr>
          <a:xfrm>
            <a:off x="5691717" y="1953684"/>
            <a:ext cx="0" cy="504759"/>
          </a:xfrm>
          <a:prstGeom prst="line">
            <a:avLst/>
          </a:prstGeom>
          <a:noFill/>
          <a:ln w="38100">
            <a:solidFill>
              <a:srgbClr val="009E60"/>
            </a:solidFill>
            <a:prstDash val="solid"/>
          </a:ln>
        </p:spPr>
        <p:txBody>
          <a:bodyPr/>
          <a:lstStyle/>
          <a:p>
            <a:endParaRPr lang="fr-FR"/>
          </a:p>
        </p:txBody>
      </p:sp>
      <p:sp>
        <p:nvSpPr>
          <p:cNvPr id="7" name="Text 4"/>
          <p:cNvSpPr/>
          <p:nvPr/>
        </p:nvSpPr>
        <p:spPr>
          <a:xfrm>
            <a:off x="5888567" y="1953684"/>
            <a:ext cx="565535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Concours de l'État presque doublés</a:t>
            </a:r>
            <a:endParaRPr lang="en-US" sz="1600" dirty="0"/>
          </a:p>
        </p:txBody>
      </p:sp>
      <p:sp>
        <p:nvSpPr>
          <p:cNvPr id="8" name="Text 5"/>
          <p:cNvSpPr/>
          <p:nvPr/>
        </p:nvSpPr>
        <p:spPr>
          <a:xfrm>
            <a:off x="5888567" y="2235597"/>
            <a:ext cx="5655352"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De 250,9 milliards FCFA en 2022 à 479,7 milliards FCFA en 2026.</a:t>
            </a:r>
            <a:endParaRPr lang="en-US" sz="1300" dirty="0"/>
          </a:p>
        </p:txBody>
      </p:sp>
      <p:sp>
        <p:nvSpPr>
          <p:cNvPr id="9" name="Shape 6"/>
          <p:cNvSpPr/>
          <p:nvPr/>
        </p:nvSpPr>
        <p:spPr>
          <a:xfrm>
            <a:off x="5691717" y="2687042"/>
            <a:ext cx="0" cy="727604"/>
          </a:xfrm>
          <a:prstGeom prst="line">
            <a:avLst/>
          </a:prstGeom>
          <a:noFill/>
          <a:ln w="38100">
            <a:solidFill>
              <a:srgbClr val="F77F00"/>
            </a:solidFill>
            <a:prstDash val="solid"/>
          </a:ln>
        </p:spPr>
        <p:txBody>
          <a:bodyPr/>
          <a:lstStyle/>
          <a:p>
            <a:endParaRPr lang="fr-FR"/>
          </a:p>
        </p:txBody>
      </p:sp>
      <p:sp>
        <p:nvSpPr>
          <p:cNvPr id="10" name="Text 7"/>
          <p:cNvSpPr/>
          <p:nvPr/>
        </p:nvSpPr>
        <p:spPr>
          <a:xfrm>
            <a:off x="5888567" y="2687042"/>
            <a:ext cx="565535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Plancher financier garanti</a:t>
            </a:r>
            <a:endParaRPr lang="en-US" sz="1600" dirty="0"/>
          </a:p>
        </p:txBody>
      </p:sp>
      <p:sp>
        <p:nvSpPr>
          <p:cNvPr id="11" name="Text 8"/>
          <p:cNvSpPr/>
          <p:nvPr/>
        </p:nvSpPr>
        <p:spPr>
          <a:xfrm>
            <a:off x="5888567" y="2968957"/>
            <a:ext cx="5655352"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Depuis 2025, aucune commune ni région ne dispose d'un budget annuel inférieur à 300 millions FCFA.</a:t>
            </a:r>
            <a:endParaRPr lang="en-US" sz="1300" dirty="0"/>
          </a:p>
        </p:txBody>
      </p:sp>
      <p:sp>
        <p:nvSpPr>
          <p:cNvPr id="12" name="Shape 9"/>
          <p:cNvSpPr/>
          <p:nvPr/>
        </p:nvSpPr>
        <p:spPr>
          <a:xfrm>
            <a:off x="5691717" y="3643247"/>
            <a:ext cx="0" cy="727604"/>
          </a:xfrm>
          <a:prstGeom prst="line">
            <a:avLst/>
          </a:prstGeom>
          <a:noFill/>
          <a:ln w="38100">
            <a:solidFill>
              <a:srgbClr val="12382B"/>
            </a:solidFill>
            <a:prstDash val="solid"/>
          </a:ln>
        </p:spPr>
        <p:txBody>
          <a:bodyPr/>
          <a:lstStyle/>
          <a:p>
            <a:endParaRPr lang="fr-FR"/>
          </a:p>
        </p:txBody>
      </p:sp>
      <p:sp>
        <p:nvSpPr>
          <p:cNvPr id="13" name="Text 10"/>
          <p:cNvSpPr/>
          <p:nvPr/>
        </p:nvSpPr>
        <p:spPr>
          <a:xfrm>
            <a:off x="5888567" y="3643247"/>
            <a:ext cx="565535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Répartition équitable</a:t>
            </a:r>
            <a:endParaRPr lang="en-US" sz="1600" dirty="0"/>
          </a:p>
        </p:txBody>
      </p:sp>
      <p:sp>
        <p:nvSpPr>
          <p:cNvPr id="14" name="Text 11"/>
          <p:cNvSpPr/>
          <p:nvPr/>
        </p:nvSpPr>
        <p:spPr>
          <a:xfrm>
            <a:off x="5888567" y="3925160"/>
            <a:ext cx="5655352"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Prise en compte de la performance de recouvrement et des spécificités géographiques : érosion côtière au Sud, pressions sécuritaires au Nord.</a:t>
            </a:r>
            <a:endParaRPr lang="en-US" sz="1300" dirty="0"/>
          </a:p>
        </p:txBody>
      </p:sp>
      <p:sp>
        <p:nvSpPr>
          <p:cNvPr id="15" name="Shape 12"/>
          <p:cNvSpPr/>
          <p:nvPr/>
        </p:nvSpPr>
        <p:spPr>
          <a:xfrm>
            <a:off x="812800" y="4907359"/>
            <a:ext cx="10566400" cy="934641"/>
          </a:xfrm>
          <a:prstGeom prst="roundRect">
            <a:avLst>
              <a:gd name="adj" fmla="val 10870"/>
            </a:avLst>
          </a:prstGeom>
          <a:solidFill>
            <a:srgbClr val="12382B"/>
          </a:solidFill>
          <a:ln/>
        </p:spPr>
        <p:txBody>
          <a:bodyPr/>
          <a:lstStyle/>
          <a:p>
            <a:endParaRPr lang="fr-FR"/>
          </a:p>
        </p:txBody>
      </p:sp>
      <p:sp>
        <p:nvSpPr>
          <p:cNvPr id="16" name="Text 13"/>
          <p:cNvSpPr/>
          <p:nvPr/>
        </p:nvSpPr>
        <p:spPr>
          <a:xfrm>
            <a:off x="1117600" y="5267987"/>
            <a:ext cx="1447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7A84A"/>
                </a:solidFill>
                <a:latin typeface="Montserrat" pitchFamily="34" charset="0"/>
                <a:ea typeface="Montserrat" pitchFamily="34" charset="-122"/>
                <a:cs typeface="Montserrat" pitchFamily="34" charset="-120"/>
              </a:rPr>
              <a:t>MESSAGE CLÉ</a:t>
            </a:r>
            <a:endParaRPr lang="en-US" sz="1200" dirty="0"/>
          </a:p>
        </p:txBody>
      </p:sp>
      <p:sp>
        <p:nvSpPr>
          <p:cNvPr id="17" name="Text 14"/>
          <p:cNvSpPr/>
          <p:nvPr/>
        </p:nvSpPr>
        <p:spPr>
          <a:xfrm>
            <a:off x="2717800" y="5110559"/>
            <a:ext cx="8607298" cy="55364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BF8F3"/>
                </a:solidFill>
                <a:latin typeface="Source Sans 3" pitchFamily="34" charset="0"/>
                <a:ea typeface="Source Sans 3" pitchFamily="34" charset="-122"/>
                <a:cs typeface="Source Sans 3" pitchFamily="34" charset="-120"/>
              </a:rPr>
              <a:t>Des moyens accrus permettent de réaliser plus d'écoles, de dispensaires et de routes dans chaque région.</a:t>
            </a:r>
            <a:endParaRPr lang="en-US" sz="1600" dirty="0"/>
          </a:p>
        </p:txBody>
      </p:sp>
      <p:sp>
        <p:nvSpPr>
          <p:cNvPr id="18"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55F"/>
                </a:solidFill>
                <a:latin typeface="Source Sans 3" pitchFamily="34" charset="0"/>
                <a:ea typeface="Source Sans 3" pitchFamily="34" charset="-122"/>
                <a:cs typeface="Source Sans 3" pitchFamily="34" charset="-120"/>
              </a:rPr>
              <a:t>DGDDL · Avancées et réformes 2022-2026</a:t>
            </a:r>
            <a:endParaRPr lang="en-US" sz="1200" dirty="0"/>
          </a:p>
        </p:txBody>
      </p:sp>
      <p:sp>
        <p:nvSpPr>
          <p:cNvPr id="19"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55F"/>
                </a:solidFill>
                <a:latin typeface="Source Sans 3" pitchFamily="34" charset="0"/>
                <a:ea typeface="Source Sans 3" pitchFamily="34" charset="-122"/>
                <a:cs typeface="Source Sans 3" pitchFamily="34" charset="-120"/>
              </a:rPr>
              <a:t>03 / 07</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EFE7"/>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04 · LA RÉVOLUTION NUMÉRIQUE</a:t>
            </a:r>
            <a:endParaRPr lang="en-US" sz="1200" dirty="0"/>
          </a:p>
        </p:txBody>
      </p:sp>
      <p:sp>
        <p:nvSpPr>
          <p:cNvPr id="3" name="Text 1"/>
          <p:cNvSpPr>
            <a:spLocks noGrp="1"/>
          </p:cNvSpPr>
          <p:nvPr>
            <p:ph type="title"/>
          </p:nvPr>
        </p:nvSpPr>
        <p:spPr>
          <a:xfrm>
            <a:off x="812800" y="10261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382B"/>
                </a:solidFill>
                <a:latin typeface="Montserrat" pitchFamily="34" charset="0"/>
                <a:ea typeface="Montserrat" pitchFamily="34" charset="-122"/>
                <a:cs typeface="Montserrat" pitchFamily="34" charset="-120"/>
              </a:rPr>
              <a:t>SYGIDAN, la plateforme unique de gestion locale</a:t>
            </a:r>
            <a:endParaRPr lang="en-US" sz="2800" dirty="0"/>
          </a:p>
        </p:txBody>
      </p:sp>
      <p:sp>
        <p:nvSpPr>
          <p:cNvPr id="4" name="Shape 2"/>
          <p:cNvSpPr/>
          <p:nvPr/>
        </p:nvSpPr>
        <p:spPr>
          <a:xfrm>
            <a:off x="815975" y="2032860"/>
            <a:ext cx="5200650" cy="938676"/>
          </a:xfrm>
          <a:prstGeom prst="roundRect">
            <a:avLst>
              <a:gd name="adj" fmla="val 10486"/>
            </a:avLst>
          </a:prstGeom>
          <a:solidFill>
            <a:srgbClr val="FFFFFF"/>
          </a:solidFill>
          <a:ln w="6350">
            <a:solidFill>
              <a:srgbClr val="E6E0D6"/>
            </a:solidFill>
            <a:prstDash val="solid"/>
          </a:ln>
        </p:spPr>
        <p:txBody>
          <a:bodyPr/>
          <a:lstStyle/>
          <a:p>
            <a:endParaRPr lang="fr-FR"/>
          </a:p>
        </p:txBody>
      </p:sp>
      <p:sp>
        <p:nvSpPr>
          <p:cNvPr id="5" name="Text 3"/>
          <p:cNvSpPr/>
          <p:nvPr/>
        </p:nvSpPr>
        <p:spPr>
          <a:xfrm>
            <a:off x="1071033" y="2237119"/>
            <a:ext cx="4831249"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SYGIDAN-Recettes</a:t>
            </a:r>
            <a:endParaRPr lang="en-US" sz="1600" dirty="0"/>
          </a:p>
        </p:txBody>
      </p:sp>
      <p:sp>
        <p:nvSpPr>
          <p:cNvPr id="6" name="Text 4"/>
          <p:cNvSpPr/>
          <p:nvPr/>
        </p:nvSpPr>
        <p:spPr>
          <a:xfrm>
            <a:off x="1071033" y="2544432"/>
            <a:ext cx="4831249"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Traçabilité et collecte électronique sécurisée des taxes locales.</a:t>
            </a:r>
            <a:endParaRPr lang="en-US" sz="1300" dirty="0"/>
          </a:p>
        </p:txBody>
      </p:sp>
      <p:sp>
        <p:nvSpPr>
          <p:cNvPr id="7" name="Shape 5"/>
          <p:cNvSpPr/>
          <p:nvPr/>
        </p:nvSpPr>
        <p:spPr>
          <a:xfrm>
            <a:off x="6175375" y="2032860"/>
            <a:ext cx="5200650" cy="938676"/>
          </a:xfrm>
          <a:prstGeom prst="roundRect">
            <a:avLst>
              <a:gd name="adj" fmla="val 10486"/>
            </a:avLst>
          </a:prstGeom>
          <a:solidFill>
            <a:srgbClr val="FFFFFF"/>
          </a:solidFill>
          <a:ln w="6350">
            <a:solidFill>
              <a:srgbClr val="E6E0D6"/>
            </a:solidFill>
            <a:prstDash val="solid"/>
          </a:ln>
        </p:spPr>
        <p:txBody>
          <a:bodyPr/>
          <a:lstStyle/>
          <a:p>
            <a:endParaRPr lang="fr-FR"/>
          </a:p>
        </p:txBody>
      </p:sp>
      <p:sp>
        <p:nvSpPr>
          <p:cNvPr id="8" name="Text 6"/>
          <p:cNvSpPr/>
          <p:nvPr/>
        </p:nvSpPr>
        <p:spPr>
          <a:xfrm>
            <a:off x="6430433" y="2237119"/>
            <a:ext cx="4831249"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SYGIDAN-Dépenses</a:t>
            </a:r>
            <a:endParaRPr lang="en-US" sz="1600" dirty="0"/>
          </a:p>
        </p:txBody>
      </p:sp>
      <p:sp>
        <p:nvSpPr>
          <p:cNvPr id="9" name="Text 7"/>
          <p:cNvSpPr/>
          <p:nvPr/>
        </p:nvSpPr>
        <p:spPr>
          <a:xfrm>
            <a:off x="6430433" y="2544432"/>
            <a:ext cx="4831249" cy="248245"/>
          </a:xfrm>
          <a:prstGeom prst="rect">
            <a:avLst/>
          </a:prstGeom>
          <a:noFill/>
          <a:ln/>
        </p:spPr>
        <p:txBody>
          <a:bodyPr wrap="square" lIns="0" tIns="0" rIns="0" bIns="0" rtlCol="0" anchor="t">
            <a:normAutofit lnSpcReduction="10000"/>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Programmation et suivi budgétaire rigoureux de chaque projet.</a:t>
            </a:r>
            <a:endParaRPr lang="en-US" sz="1300" dirty="0"/>
          </a:p>
        </p:txBody>
      </p:sp>
      <p:sp>
        <p:nvSpPr>
          <p:cNvPr id="10" name="Shape 8"/>
          <p:cNvSpPr/>
          <p:nvPr/>
        </p:nvSpPr>
        <p:spPr>
          <a:xfrm>
            <a:off x="815975" y="3130286"/>
            <a:ext cx="5200650" cy="1161521"/>
          </a:xfrm>
          <a:prstGeom prst="roundRect">
            <a:avLst>
              <a:gd name="adj" fmla="val 8474"/>
            </a:avLst>
          </a:prstGeom>
          <a:solidFill>
            <a:srgbClr val="FFFFFF"/>
          </a:solidFill>
          <a:ln w="6350">
            <a:solidFill>
              <a:srgbClr val="E6E0D6"/>
            </a:solidFill>
            <a:prstDash val="solid"/>
          </a:ln>
        </p:spPr>
        <p:txBody>
          <a:bodyPr/>
          <a:lstStyle/>
          <a:p>
            <a:endParaRPr lang="fr-FR"/>
          </a:p>
        </p:txBody>
      </p:sp>
      <p:sp>
        <p:nvSpPr>
          <p:cNvPr id="11" name="Text 9"/>
          <p:cNvSpPr/>
          <p:nvPr/>
        </p:nvSpPr>
        <p:spPr>
          <a:xfrm>
            <a:off x="1071033" y="3334544"/>
            <a:ext cx="4831249"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SYGIDAN-Fournisseurs</a:t>
            </a:r>
            <a:endParaRPr lang="en-US" sz="1600" dirty="0"/>
          </a:p>
        </p:txBody>
      </p:sp>
      <p:sp>
        <p:nvSpPr>
          <p:cNvPr id="12" name="Text 10"/>
          <p:cNvSpPr/>
          <p:nvPr/>
        </p:nvSpPr>
        <p:spPr>
          <a:xfrm>
            <a:off x="1071033" y="3641858"/>
            <a:ext cx="4831249"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Publication transparente et accès équitable aux marchés publics.</a:t>
            </a:r>
            <a:endParaRPr lang="en-US" sz="1300" dirty="0"/>
          </a:p>
        </p:txBody>
      </p:sp>
      <p:sp>
        <p:nvSpPr>
          <p:cNvPr id="13" name="Shape 11"/>
          <p:cNvSpPr/>
          <p:nvPr/>
        </p:nvSpPr>
        <p:spPr>
          <a:xfrm>
            <a:off x="6175375" y="3130286"/>
            <a:ext cx="5200650" cy="1161521"/>
          </a:xfrm>
          <a:prstGeom prst="roundRect">
            <a:avLst>
              <a:gd name="adj" fmla="val 8474"/>
            </a:avLst>
          </a:prstGeom>
          <a:solidFill>
            <a:srgbClr val="FFFFFF"/>
          </a:solidFill>
          <a:ln w="6350">
            <a:solidFill>
              <a:srgbClr val="E6E0D6"/>
            </a:solidFill>
            <a:prstDash val="solid"/>
          </a:ln>
        </p:spPr>
        <p:txBody>
          <a:bodyPr/>
          <a:lstStyle/>
          <a:p>
            <a:endParaRPr lang="fr-FR"/>
          </a:p>
        </p:txBody>
      </p:sp>
      <p:sp>
        <p:nvSpPr>
          <p:cNvPr id="14" name="Text 12"/>
          <p:cNvSpPr/>
          <p:nvPr/>
        </p:nvSpPr>
        <p:spPr>
          <a:xfrm>
            <a:off x="6430433" y="3334544"/>
            <a:ext cx="4831249"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SYGIDAN-Citoyen</a:t>
            </a:r>
            <a:endParaRPr lang="en-US" sz="1600" dirty="0"/>
          </a:p>
        </p:txBody>
      </p:sp>
      <p:sp>
        <p:nvSpPr>
          <p:cNvPr id="15" name="Text 13"/>
          <p:cNvSpPr/>
          <p:nvPr/>
        </p:nvSpPr>
        <p:spPr>
          <a:xfrm>
            <a:off x="6430433" y="3641858"/>
            <a:ext cx="4831249"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Espace d'échange direct et de participation des populations aux décisions.</a:t>
            </a:r>
            <a:endParaRPr lang="en-US" sz="1300" dirty="0"/>
          </a:p>
        </p:txBody>
      </p:sp>
      <p:sp>
        <p:nvSpPr>
          <p:cNvPr id="16" name="Shape 14"/>
          <p:cNvSpPr/>
          <p:nvPr/>
        </p:nvSpPr>
        <p:spPr>
          <a:xfrm>
            <a:off x="812800" y="4907359"/>
            <a:ext cx="10566400" cy="934641"/>
          </a:xfrm>
          <a:prstGeom prst="roundRect">
            <a:avLst>
              <a:gd name="adj" fmla="val 10870"/>
            </a:avLst>
          </a:prstGeom>
          <a:solidFill>
            <a:srgbClr val="12382B"/>
          </a:solidFill>
          <a:ln/>
        </p:spPr>
        <p:txBody>
          <a:bodyPr/>
          <a:lstStyle/>
          <a:p>
            <a:endParaRPr lang="fr-FR"/>
          </a:p>
        </p:txBody>
      </p:sp>
      <p:sp>
        <p:nvSpPr>
          <p:cNvPr id="17" name="Text 15"/>
          <p:cNvSpPr/>
          <p:nvPr/>
        </p:nvSpPr>
        <p:spPr>
          <a:xfrm>
            <a:off x="1117600" y="5267987"/>
            <a:ext cx="1447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7A84A"/>
                </a:solidFill>
                <a:latin typeface="Montserrat" pitchFamily="34" charset="0"/>
                <a:ea typeface="Montserrat" pitchFamily="34" charset="-122"/>
                <a:cs typeface="Montserrat" pitchFamily="34" charset="-120"/>
              </a:rPr>
              <a:t>MESSAGE CLÉ</a:t>
            </a:r>
            <a:endParaRPr lang="en-US" sz="1200" dirty="0"/>
          </a:p>
        </p:txBody>
      </p:sp>
      <p:sp>
        <p:nvSpPr>
          <p:cNvPr id="18" name="Text 16"/>
          <p:cNvSpPr/>
          <p:nvPr/>
        </p:nvSpPr>
        <p:spPr>
          <a:xfrm>
            <a:off x="2717800" y="5110559"/>
            <a:ext cx="8607298" cy="55364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BF8F3"/>
                </a:solidFill>
                <a:latin typeface="Source Sans 3" pitchFamily="34" charset="0"/>
                <a:ea typeface="Source Sans 3" pitchFamily="34" charset="-122"/>
                <a:cs typeface="Source Sans 3" pitchFamily="34" charset="-120"/>
              </a:rPr>
              <a:t>Le numérique élimine les déperditions financières, accélère les procédures et garantit la transparence.</a:t>
            </a:r>
            <a:endParaRPr lang="en-US" sz="1600" dirty="0"/>
          </a:p>
        </p:txBody>
      </p:sp>
      <p:sp>
        <p:nvSpPr>
          <p:cNvPr id="19" name="Text 17"/>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55F"/>
                </a:solidFill>
                <a:latin typeface="Source Sans 3" pitchFamily="34" charset="0"/>
                <a:ea typeface="Source Sans 3" pitchFamily="34" charset="-122"/>
                <a:cs typeface="Source Sans 3" pitchFamily="34" charset="-120"/>
              </a:rPr>
              <a:t>DGDDL · Avancées et réformes 2022-2026</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55F"/>
                </a:solidFill>
                <a:latin typeface="Source Sans 3" pitchFamily="34" charset="0"/>
                <a:ea typeface="Source Sans 3" pitchFamily="34" charset="-122"/>
                <a:cs typeface="Source Sans 3" pitchFamily="34" charset="-120"/>
              </a:rPr>
              <a:t>04 / 07</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05EE74D-3139-47ED-8ED4-C1F215F502F0}"/>
              </a:ext>
            </a:extLst>
          </p:cNvPr>
          <p:cNvSpPr txBox="1"/>
          <p:nvPr/>
        </p:nvSpPr>
        <p:spPr>
          <a:xfrm>
            <a:off x="306324" y="986631"/>
            <a:ext cx="2031698" cy="408623"/>
          </a:xfrm>
          <a:prstGeom prst="roundRect">
            <a:avLst/>
          </a:prstGeom>
          <a:solidFill>
            <a:schemeClr val="accent1">
              <a:lumMod val="20000"/>
              <a:lumOff val="80000"/>
            </a:schemeClr>
          </a:solidFill>
        </p:spPr>
        <p:txBody>
          <a:bodyPr wrap="square">
            <a:spAutoFit/>
          </a:bodyPr>
          <a:lstStyle/>
          <a:p>
            <a:pPr algn="just"/>
            <a:r>
              <a:rPr lang="fr-FR" b="1" dirty="0">
                <a:latin typeface="Tahoma" panose="020B0604030504040204" pitchFamily="34" charset="0"/>
                <a:ea typeface="Tahoma" panose="020B0604030504040204" pitchFamily="34" charset="0"/>
                <a:cs typeface="Tahoma" panose="020B0604030504040204" pitchFamily="34" charset="0"/>
              </a:rPr>
              <a:t>LE SYGIDAN </a:t>
            </a:r>
          </a:p>
        </p:txBody>
      </p:sp>
      <p:pic>
        <p:nvPicPr>
          <p:cNvPr id="6" name="Image 5">
            <a:extLst>
              <a:ext uri="{FF2B5EF4-FFF2-40B4-BE49-F238E27FC236}">
                <a16:creationId xmlns:a16="http://schemas.microsoft.com/office/drawing/2014/main" id="{0629905C-649F-43D3-BF32-17A297B3D08E}"/>
              </a:ext>
            </a:extLst>
          </p:cNvPr>
          <p:cNvPicPr>
            <a:picLocks noChangeAspect="1"/>
          </p:cNvPicPr>
          <p:nvPr/>
        </p:nvPicPr>
        <p:blipFill rotWithShape="1">
          <a:blip r:embed="rId2">
            <a:extLst>
              <a:ext uri="{28A0092B-C50C-407E-A947-70E740481C1C}">
                <a14:useLocalDpi xmlns:a14="http://schemas.microsoft.com/office/drawing/2010/main" val="0"/>
              </a:ext>
            </a:extLst>
          </a:blip>
          <a:srcRect r="30149"/>
          <a:stretch/>
        </p:blipFill>
        <p:spPr>
          <a:xfrm>
            <a:off x="258730" y="1940991"/>
            <a:ext cx="3184686" cy="1889591"/>
          </a:xfrm>
          <a:prstGeom prst="rect">
            <a:avLst/>
          </a:prstGeom>
        </p:spPr>
      </p:pic>
      <p:pic>
        <p:nvPicPr>
          <p:cNvPr id="8" name="Image 7">
            <a:extLst>
              <a:ext uri="{FF2B5EF4-FFF2-40B4-BE49-F238E27FC236}">
                <a16:creationId xmlns:a16="http://schemas.microsoft.com/office/drawing/2014/main" id="{E84DACCF-5323-4E8E-8D1D-E6FFE9EF107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4034" y="4627739"/>
            <a:ext cx="2482270" cy="1410262"/>
          </a:xfrm>
          <a:prstGeom prst="rect">
            <a:avLst/>
          </a:prstGeom>
        </p:spPr>
      </p:pic>
      <p:sp>
        <p:nvSpPr>
          <p:cNvPr id="11" name="ZoneTexte 10">
            <a:extLst>
              <a:ext uri="{FF2B5EF4-FFF2-40B4-BE49-F238E27FC236}">
                <a16:creationId xmlns:a16="http://schemas.microsoft.com/office/drawing/2014/main" id="{72C99909-951C-4521-AC4C-7B90B4AE2205}"/>
              </a:ext>
            </a:extLst>
          </p:cNvPr>
          <p:cNvSpPr txBox="1"/>
          <p:nvPr/>
        </p:nvSpPr>
        <p:spPr>
          <a:xfrm>
            <a:off x="306324" y="1609810"/>
            <a:ext cx="1792010" cy="306467"/>
          </a:xfrm>
          <a:prstGeom prst="roundRect">
            <a:avLst/>
          </a:prstGeom>
          <a:solidFill>
            <a:schemeClr val="bg2"/>
          </a:solidFill>
        </p:spPr>
        <p:txBody>
          <a:bodyPr wrap="none" rtlCol="0">
            <a:spAutoFit/>
          </a:bodyPr>
          <a:lstStyle/>
          <a:p>
            <a:r>
              <a:rPr lang="fr-FR" sz="1200" b="1" dirty="0">
                <a:solidFill>
                  <a:schemeClr val="accent1"/>
                </a:solidFill>
                <a:latin typeface="Tahoma" panose="020B0604030504040204" pitchFamily="34" charset="0"/>
                <a:ea typeface="Tahoma" panose="020B0604030504040204" pitchFamily="34" charset="0"/>
                <a:cs typeface="Tahoma" panose="020B0604030504040204" pitchFamily="34" charset="0"/>
              </a:rPr>
              <a:t>SYGIGAN DEPENSES</a:t>
            </a:r>
          </a:p>
        </p:txBody>
      </p:sp>
      <p:sp>
        <p:nvSpPr>
          <p:cNvPr id="12" name="ZoneTexte 11">
            <a:extLst>
              <a:ext uri="{FF2B5EF4-FFF2-40B4-BE49-F238E27FC236}">
                <a16:creationId xmlns:a16="http://schemas.microsoft.com/office/drawing/2014/main" id="{3BCA925D-9824-436C-8D4E-1EE34E3D310A}"/>
              </a:ext>
            </a:extLst>
          </p:cNvPr>
          <p:cNvSpPr txBox="1"/>
          <p:nvPr/>
        </p:nvSpPr>
        <p:spPr>
          <a:xfrm>
            <a:off x="306324" y="4250117"/>
            <a:ext cx="1761259" cy="306467"/>
          </a:xfrm>
          <a:prstGeom prst="roundRect">
            <a:avLst/>
          </a:prstGeom>
          <a:solidFill>
            <a:schemeClr val="bg2"/>
          </a:solidFill>
        </p:spPr>
        <p:txBody>
          <a:bodyPr wrap="none" rtlCol="0">
            <a:spAutoFit/>
          </a:bodyPr>
          <a:lstStyle/>
          <a:p>
            <a:r>
              <a:rPr lang="fr-FR" sz="1200" b="1" dirty="0">
                <a:solidFill>
                  <a:schemeClr val="accent1"/>
                </a:solidFill>
                <a:latin typeface="Tahoma" panose="020B0604030504040204" pitchFamily="34" charset="0"/>
                <a:ea typeface="Tahoma" panose="020B0604030504040204" pitchFamily="34" charset="0"/>
                <a:cs typeface="Tahoma" panose="020B0604030504040204" pitchFamily="34" charset="0"/>
              </a:rPr>
              <a:t>SYGIGAN RECETTES</a:t>
            </a:r>
          </a:p>
        </p:txBody>
      </p:sp>
      <p:pic>
        <p:nvPicPr>
          <p:cNvPr id="14" name="Image 13">
            <a:extLst>
              <a:ext uri="{FF2B5EF4-FFF2-40B4-BE49-F238E27FC236}">
                <a16:creationId xmlns:a16="http://schemas.microsoft.com/office/drawing/2014/main" id="{E478B643-4586-48C4-8A7E-6BDD8BC5514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121236" y="1940991"/>
            <a:ext cx="1974764" cy="4299033"/>
          </a:xfrm>
          <a:prstGeom prst="rect">
            <a:avLst/>
          </a:prstGeom>
          <a:ln>
            <a:solidFill>
              <a:schemeClr val="tx1"/>
            </a:solidFill>
          </a:ln>
        </p:spPr>
      </p:pic>
      <p:sp>
        <p:nvSpPr>
          <p:cNvPr id="15" name="ZoneTexte 14">
            <a:extLst>
              <a:ext uri="{FF2B5EF4-FFF2-40B4-BE49-F238E27FC236}">
                <a16:creationId xmlns:a16="http://schemas.microsoft.com/office/drawing/2014/main" id="{AFB4C91A-31CA-446E-A243-0230FFB5C17A}"/>
              </a:ext>
            </a:extLst>
          </p:cNvPr>
          <p:cNvSpPr txBox="1"/>
          <p:nvPr/>
        </p:nvSpPr>
        <p:spPr>
          <a:xfrm>
            <a:off x="4195377" y="1580291"/>
            <a:ext cx="1680333" cy="306467"/>
          </a:xfrm>
          <a:prstGeom prst="roundRect">
            <a:avLst/>
          </a:prstGeom>
          <a:solidFill>
            <a:schemeClr val="bg2"/>
          </a:solidFill>
        </p:spPr>
        <p:txBody>
          <a:bodyPr wrap="none" rtlCol="0">
            <a:spAutoFit/>
          </a:bodyPr>
          <a:lstStyle/>
          <a:p>
            <a:r>
              <a:rPr lang="fr-FR" sz="1200" b="1" dirty="0">
                <a:solidFill>
                  <a:schemeClr val="accent1"/>
                </a:solidFill>
                <a:latin typeface="Tahoma" panose="020B0604030504040204" pitchFamily="34" charset="0"/>
                <a:ea typeface="Tahoma" panose="020B0604030504040204" pitchFamily="34" charset="0"/>
                <a:cs typeface="Tahoma" panose="020B0604030504040204" pitchFamily="34" charset="0"/>
              </a:rPr>
              <a:t>SYGIGAN CITOYEN</a:t>
            </a:r>
          </a:p>
        </p:txBody>
      </p:sp>
      <p:pic>
        <p:nvPicPr>
          <p:cNvPr id="17" name="Image 16">
            <a:extLst>
              <a:ext uri="{FF2B5EF4-FFF2-40B4-BE49-F238E27FC236}">
                <a16:creationId xmlns:a16="http://schemas.microsoft.com/office/drawing/2014/main" id="{79857E8C-55A7-4ADF-9D7C-A2B19B9C85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4350" y="2328293"/>
            <a:ext cx="4908592" cy="3004577"/>
          </a:xfrm>
          <a:prstGeom prst="rect">
            <a:avLst/>
          </a:prstGeom>
        </p:spPr>
      </p:pic>
      <p:sp>
        <p:nvSpPr>
          <p:cNvPr id="18" name="ZoneTexte 17">
            <a:extLst>
              <a:ext uri="{FF2B5EF4-FFF2-40B4-BE49-F238E27FC236}">
                <a16:creationId xmlns:a16="http://schemas.microsoft.com/office/drawing/2014/main" id="{11DED5EE-2EA5-41CC-81CC-6C80F11CD040}"/>
              </a:ext>
            </a:extLst>
          </p:cNvPr>
          <p:cNvSpPr txBox="1"/>
          <p:nvPr/>
        </p:nvSpPr>
        <p:spPr>
          <a:xfrm>
            <a:off x="6584350" y="1940991"/>
            <a:ext cx="2220914" cy="306467"/>
          </a:xfrm>
          <a:prstGeom prst="roundRect">
            <a:avLst/>
          </a:prstGeom>
          <a:solidFill>
            <a:schemeClr val="bg2"/>
          </a:solidFill>
        </p:spPr>
        <p:txBody>
          <a:bodyPr wrap="none" rtlCol="0">
            <a:spAutoFit/>
          </a:bodyPr>
          <a:lstStyle/>
          <a:p>
            <a:r>
              <a:rPr lang="fr-FR" sz="1200" b="1" dirty="0">
                <a:solidFill>
                  <a:schemeClr val="accent1"/>
                </a:solidFill>
                <a:latin typeface="Tahoma" panose="020B0604030504040204" pitchFamily="34" charset="0"/>
                <a:ea typeface="Tahoma" panose="020B0604030504040204" pitchFamily="34" charset="0"/>
                <a:cs typeface="Tahoma" panose="020B0604030504040204" pitchFamily="34" charset="0"/>
              </a:rPr>
              <a:t>SYGIGAN FOURNISSEURS</a:t>
            </a:r>
          </a:p>
        </p:txBody>
      </p:sp>
      <p:pic>
        <p:nvPicPr>
          <p:cNvPr id="20" name="Image 19">
            <a:extLst>
              <a:ext uri="{FF2B5EF4-FFF2-40B4-BE49-F238E27FC236}">
                <a16:creationId xmlns:a16="http://schemas.microsoft.com/office/drawing/2014/main" id="{F5506E86-7490-4014-B472-DA9A973104E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284768" y="5121871"/>
            <a:ext cx="2323975" cy="1180073"/>
          </a:xfrm>
          <a:prstGeom prst="rect">
            <a:avLst/>
          </a:prstGeom>
        </p:spPr>
      </p:pic>
    </p:spTree>
    <p:extLst>
      <p:ext uri="{BB962C8B-B14F-4D97-AF65-F5344CB8AC3E}">
        <p14:creationId xmlns:p14="http://schemas.microsoft.com/office/powerpoint/2010/main" val="2582074871"/>
      </p:ext>
    </p:extLst>
  </p:cSld>
  <p:clrMapOvr>
    <a:masterClrMapping/>
  </p:clrMapOvr>
  <p:transition spd="slow">
    <p:cover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C1D5344-CACA-4D8A-81EC-E04F4C52C6F5}"/>
              </a:ext>
            </a:extLst>
          </p:cNvPr>
          <p:cNvSpPr txBox="1"/>
          <p:nvPr/>
        </p:nvSpPr>
        <p:spPr>
          <a:xfrm>
            <a:off x="306323" y="986631"/>
            <a:ext cx="5789677" cy="408623"/>
          </a:xfrm>
          <a:prstGeom prst="roundRect">
            <a:avLst/>
          </a:prstGeom>
          <a:solidFill>
            <a:schemeClr val="accent1">
              <a:lumMod val="20000"/>
              <a:lumOff val="80000"/>
            </a:schemeClr>
          </a:solidFill>
        </p:spPr>
        <p:txBody>
          <a:bodyPr wrap="square">
            <a:spAutoFit/>
          </a:bodyPr>
          <a:lstStyle/>
          <a:p>
            <a:r>
              <a:rPr lang="fr-FR" b="1" dirty="0">
                <a:latin typeface="Tahoma" panose="020B0604030504040204" pitchFamily="34" charset="0"/>
                <a:ea typeface="Tahoma" panose="020B0604030504040204" pitchFamily="34" charset="0"/>
                <a:cs typeface="Tahoma" panose="020B0604030504040204" pitchFamily="34" charset="0"/>
              </a:rPr>
              <a:t>LA SIGNATURE ELECTRONIQUE</a:t>
            </a:r>
          </a:p>
        </p:txBody>
      </p:sp>
      <p:pic>
        <p:nvPicPr>
          <p:cNvPr id="7" name="Image 6">
            <a:extLst>
              <a:ext uri="{FF2B5EF4-FFF2-40B4-BE49-F238E27FC236}">
                <a16:creationId xmlns:a16="http://schemas.microsoft.com/office/drawing/2014/main" id="{02E02531-2B41-4133-8083-57E571AE4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323" y="1556198"/>
            <a:ext cx="9366422" cy="4277383"/>
          </a:xfrm>
          <a:prstGeom prst="rect">
            <a:avLst/>
          </a:prstGeom>
        </p:spPr>
      </p:pic>
    </p:spTree>
    <p:extLst>
      <p:ext uri="{BB962C8B-B14F-4D97-AF65-F5344CB8AC3E}">
        <p14:creationId xmlns:p14="http://schemas.microsoft.com/office/powerpoint/2010/main" val="3974401239"/>
      </p:ext>
    </p:extLst>
  </p:cSld>
  <p:clrMapOvr>
    <a:masterClrMapping/>
  </p:clrMapOvr>
  <p:transition spd="slow">
    <p:cover dir="d"/>
  </p:transition>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3EFE7"/>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06 · LES MERCREDIS DE LA DÉCENTRALISATION</a:t>
            </a:r>
            <a:endParaRPr lang="en-US" sz="1200" dirty="0"/>
          </a:p>
        </p:txBody>
      </p:sp>
      <p:sp>
        <p:nvSpPr>
          <p:cNvPr id="3" name="Text 1"/>
          <p:cNvSpPr>
            <a:spLocks noGrp="1"/>
          </p:cNvSpPr>
          <p:nvPr>
            <p:ph type="title"/>
          </p:nvPr>
        </p:nvSpPr>
        <p:spPr>
          <a:xfrm>
            <a:off x="812800" y="10261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382B"/>
                </a:solidFill>
                <a:latin typeface="Montserrat" pitchFamily="34" charset="0"/>
                <a:ea typeface="Montserrat" pitchFamily="34" charset="-122"/>
                <a:cs typeface="Montserrat" pitchFamily="34" charset="-120"/>
              </a:rPr>
              <a:t>Renforcer en continu les compétences locales</a:t>
            </a:r>
            <a:endParaRPr lang="en-US" sz="2800" dirty="0"/>
          </a:p>
        </p:txBody>
      </p:sp>
      <p:sp>
        <p:nvSpPr>
          <p:cNvPr id="4" name="Shape 2"/>
          <p:cNvSpPr/>
          <p:nvPr/>
        </p:nvSpPr>
        <p:spPr>
          <a:xfrm>
            <a:off x="815975" y="2180233"/>
            <a:ext cx="3295650" cy="2228321"/>
          </a:xfrm>
          <a:prstGeom prst="roundRect">
            <a:avLst>
              <a:gd name="adj" fmla="val 4417"/>
            </a:avLst>
          </a:prstGeom>
          <a:solidFill>
            <a:srgbClr val="FFFFFF"/>
          </a:solidFill>
          <a:ln w="6350">
            <a:solidFill>
              <a:srgbClr val="E6E0D6"/>
            </a:solidFill>
            <a:prstDash val="solid"/>
          </a:ln>
        </p:spPr>
        <p:txBody>
          <a:bodyPr/>
          <a:lstStyle/>
          <a:p>
            <a:endParaRPr lang="fr-FR"/>
          </a:p>
        </p:txBody>
      </p:sp>
      <p:sp>
        <p:nvSpPr>
          <p:cNvPr id="5" name="Text 3"/>
          <p:cNvSpPr/>
          <p:nvPr/>
        </p:nvSpPr>
        <p:spPr>
          <a:xfrm>
            <a:off x="1121833" y="2435293"/>
            <a:ext cx="2764451"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55F"/>
                </a:solidFill>
                <a:latin typeface="Source Sans 3" pitchFamily="34" charset="0"/>
                <a:ea typeface="Source Sans 3" pitchFamily="34" charset="-122"/>
                <a:cs typeface="Source Sans 3" pitchFamily="34" charset="-120"/>
              </a:rPr>
              <a:t>Audience moyenne</a:t>
            </a:r>
            <a:endParaRPr lang="en-US" sz="1300" dirty="0"/>
          </a:p>
        </p:txBody>
      </p:sp>
      <p:sp>
        <p:nvSpPr>
          <p:cNvPr id="6" name="Text 4"/>
          <p:cNvSpPr/>
          <p:nvPr/>
        </p:nvSpPr>
        <p:spPr>
          <a:xfrm>
            <a:off x="1121833" y="2742605"/>
            <a:ext cx="2764451" cy="914400"/>
          </a:xfrm>
          <a:prstGeom prst="rect">
            <a:avLst/>
          </a:prstGeom>
          <a:noFill/>
          <a:ln/>
        </p:spPr>
        <p:txBody>
          <a:bodyPr wrap="square" lIns="0" tIns="0" rIns="0" bIns="0" rtlCol="0" anchor="t">
            <a:normAutofit/>
          </a:bodyPr>
          <a:lstStyle/>
          <a:p>
            <a:pPr marL="0" indent="0" algn="l">
              <a:lnSpc>
                <a:spcPts val="7000"/>
              </a:lnSpc>
              <a:buNone/>
            </a:pPr>
            <a:r>
              <a:rPr lang="en-US" sz="7000" b="1" dirty="0">
                <a:solidFill>
                  <a:srgbClr val="0A7A4A"/>
                </a:solidFill>
                <a:latin typeface="Montserrat" pitchFamily="34" charset="0"/>
                <a:ea typeface="Montserrat" pitchFamily="34" charset="-122"/>
                <a:cs typeface="Montserrat" pitchFamily="34" charset="-120"/>
              </a:rPr>
              <a:t>≈ 100</a:t>
            </a:r>
            <a:endParaRPr lang="en-US" sz="7000" dirty="0"/>
          </a:p>
        </p:txBody>
      </p:sp>
      <p:sp>
        <p:nvSpPr>
          <p:cNvPr id="7" name="Text 5"/>
          <p:cNvSpPr/>
          <p:nvPr/>
        </p:nvSpPr>
        <p:spPr>
          <a:xfrm>
            <a:off x="1121833" y="3707805"/>
            <a:ext cx="2764451"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participants connectés à chaque émission</a:t>
            </a:r>
            <a:endParaRPr lang="en-US" sz="1300" dirty="0"/>
          </a:p>
        </p:txBody>
      </p:sp>
      <p:sp>
        <p:nvSpPr>
          <p:cNvPr id="8" name="Shape 6"/>
          <p:cNvSpPr/>
          <p:nvPr/>
        </p:nvSpPr>
        <p:spPr>
          <a:xfrm>
            <a:off x="4540250" y="2551181"/>
            <a:ext cx="0" cy="727604"/>
          </a:xfrm>
          <a:prstGeom prst="line">
            <a:avLst/>
          </a:prstGeom>
          <a:noFill/>
          <a:ln w="38100">
            <a:solidFill>
              <a:srgbClr val="009E60"/>
            </a:solidFill>
            <a:prstDash val="solid"/>
          </a:ln>
        </p:spPr>
        <p:txBody>
          <a:bodyPr/>
          <a:lstStyle/>
          <a:p>
            <a:endParaRPr lang="fr-FR"/>
          </a:p>
        </p:txBody>
      </p:sp>
      <p:sp>
        <p:nvSpPr>
          <p:cNvPr id="9" name="Text 7"/>
          <p:cNvSpPr/>
          <p:nvPr/>
        </p:nvSpPr>
        <p:spPr>
          <a:xfrm>
            <a:off x="4737100" y="2551181"/>
            <a:ext cx="6841363"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Un rendez-vous hebdomadaire</a:t>
            </a:r>
            <a:endParaRPr lang="en-US" sz="1600" dirty="0"/>
          </a:p>
        </p:txBody>
      </p:sp>
      <p:sp>
        <p:nvSpPr>
          <p:cNvPr id="10" name="Text 8"/>
          <p:cNvSpPr/>
          <p:nvPr/>
        </p:nvSpPr>
        <p:spPr>
          <a:xfrm>
            <a:off x="4737100" y="2833092"/>
            <a:ext cx="6841363"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Un espace virtuel d'échange et de formation permanente pour les élus et les agents des collectivités.</a:t>
            </a:r>
            <a:endParaRPr lang="en-US" sz="1300" dirty="0"/>
          </a:p>
        </p:txBody>
      </p:sp>
      <p:sp>
        <p:nvSpPr>
          <p:cNvPr id="11" name="Shape 9"/>
          <p:cNvSpPr/>
          <p:nvPr/>
        </p:nvSpPr>
        <p:spPr>
          <a:xfrm>
            <a:off x="4540250" y="3532783"/>
            <a:ext cx="0" cy="504759"/>
          </a:xfrm>
          <a:prstGeom prst="line">
            <a:avLst/>
          </a:prstGeom>
          <a:noFill/>
          <a:ln w="38100">
            <a:solidFill>
              <a:srgbClr val="12382B"/>
            </a:solidFill>
            <a:prstDash val="solid"/>
          </a:ln>
        </p:spPr>
        <p:txBody>
          <a:bodyPr/>
          <a:lstStyle/>
          <a:p>
            <a:endParaRPr lang="fr-FR"/>
          </a:p>
        </p:txBody>
      </p:sp>
      <p:sp>
        <p:nvSpPr>
          <p:cNvPr id="12" name="Text 10"/>
          <p:cNvSpPr/>
          <p:nvPr/>
        </p:nvSpPr>
        <p:spPr>
          <a:xfrm>
            <a:off x="4737100" y="3532783"/>
            <a:ext cx="6841363"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382B"/>
                </a:solidFill>
                <a:latin typeface="Montserrat" pitchFamily="34" charset="0"/>
                <a:ea typeface="Montserrat" pitchFamily="34" charset="-122"/>
                <a:cs typeface="Montserrat" pitchFamily="34" charset="-120"/>
              </a:rPr>
              <a:t>L'assistance-conseil de proximité</a:t>
            </a:r>
            <a:endParaRPr lang="en-US" sz="1600" dirty="0"/>
          </a:p>
        </p:txBody>
      </p:sp>
      <p:sp>
        <p:nvSpPr>
          <p:cNvPr id="13" name="Text 11"/>
          <p:cNvSpPr/>
          <p:nvPr/>
        </p:nvSpPr>
        <p:spPr>
          <a:xfrm>
            <a:off x="4737100" y="3814697"/>
            <a:ext cx="6841363"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Des équipes pluridisciplinaires déployées sur le terrain pour guider les commissions.</a:t>
            </a:r>
            <a:endParaRPr lang="en-US" sz="1300" dirty="0"/>
          </a:p>
        </p:txBody>
      </p:sp>
      <p:sp>
        <p:nvSpPr>
          <p:cNvPr id="14" name="Shape 12"/>
          <p:cNvSpPr/>
          <p:nvPr/>
        </p:nvSpPr>
        <p:spPr>
          <a:xfrm>
            <a:off x="812800" y="5171480"/>
            <a:ext cx="10566400" cy="670520"/>
          </a:xfrm>
          <a:prstGeom prst="roundRect">
            <a:avLst>
              <a:gd name="adj" fmla="val 15152"/>
            </a:avLst>
          </a:prstGeom>
          <a:solidFill>
            <a:srgbClr val="12382B"/>
          </a:solidFill>
          <a:ln/>
        </p:spPr>
        <p:txBody>
          <a:bodyPr/>
          <a:lstStyle/>
          <a:p>
            <a:endParaRPr lang="fr-FR"/>
          </a:p>
        </p:txBody>
      </p:sp>
      <p:sp>
        <p:nvSpPr>
          <p:cNvPr id="15" name="Text 13"/>
          <p:cNvSpPr/>
          <p:nvPr/>
        </p:nvSpPr>
        <p:spPr>
          <a:xfrm>
            <a:off x="1117600" y="5400080"/>
            <a:ext cx="1447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7A84A"/>
                </a:solidFill>
                <a:latin typeface="Montserrat" pitchFamily="34" charset="0"/>
                <a:ea typeface="Montserrat" pitchFamily="34" charset="-122"/>
                <a:cs typeface="Montserrat" pitchFamily="34" charset="-120"/>
              </a:rPr>
              <a:t>MESSAGE CLÉ</a:t>
            </a:r>
            <a:endParaRPr lang="en-US" sz="1200" dirty="0"/>
          </a:p>
        </p:txBody>
      </p:sp>
      <p:sp>
        <p:nvSpPr>
          <p:cNvPr id="16" name="Text 14"/>
          <p:cNvSpPr/>
          <p:nvPr/>
        </p:nvSpPr>
        <p:spPr>
          <a:xfrm>
            <a:off x="2717800" y="5374680"/>
            <a:ext cx="8607298" cy="28952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BF8F3"/>
                </a:solidFill>
                <a:latin typeface="Source Sans 3" pitchFamily="34" charset="0"/>
                <a:ea typeface="Source Sans 3" pitchFamily="34" charset="-122"/>
                <a:cs typeface="Source Sans 3" pitchFamily="34" charset="-120"/>
              </a:rPr>
              <a:t>La formation et l'accompagnement humain continus sont la clé de la réussite des réformes.</a:t>
            </a:r>
            <a:endParaRPr lang="en-US" sz="1600" dirty="0"/>
          </a:p>
        </p:txBody>
      </p:sp>
      <p:sp>
        <p:nvSpPr>
          <p:cNvPr id="17"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55F"/>
                </a:solidFill>
                <a:latin typeface="Source Sans 3" pitchFamily="34" charset="0"/>
                <a:ea typeface="Source Sans 3" pitchFamily="34" charset="-122"/>
                <a:cs typeface="Source Sans 3" pitchFamily="34" charset="-120"/>
              </a:rPr>
              <a:t>DGDDL · Avancées et réformes 2022-2026</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55F"/>
                </a:solidFill>
                <a:latin typeface="Source Sans 3" pitchFamily="34" charset="0"/>
                <a:ea typeface="Source Sans 3" pitchFamily="34" charset="-122"/>
                <a:cs typeface="Source Sans 3" pitchFamily="34" charset="-120"/>
              </a:rPr>
              <a:t>06 / 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A2377A0-46BA-4227-A6DA-1DE4C0CAA035}"/>
              </a:ext>
            </a:extLst>
          </p:cNvPr>
          <p:cNvSpPr txBox="1"/>
          <p:nvPr/>
        </p:nvSpPr>
        <p:spPr>
          <a:xfrm>
            <a:off x="306323" y="986631"/>
            <a:ext cx="5789677" cy="408623"/>
          </a:xfrm>
          <a:prstGeom prst="roundRect">
            <a:avLst/>
          </a:prstGeom>
          <a:solidFill>
            <a:schemeClr val="accent1">
              <a:lumMod val="20000"/>
              <a:lumOff val="80000"/>
            </a:schemeClr>
          </a:solidFill>
        </p:spPr>
        <p:txBody>
          <a:bodyPr wrap="square">
            <a:spAutoFit/>
          </a:bodyPr>
          <a:lstStyle/>
          <a:p>
            <a:r>
              <a:rPr lang="fr-FR" b="1" dirty="0">
                <a:latin typeface="Tahoma" panose="020B0604030504040204" pitchFamily="34" charset="0"/>
                <a:ea typeface="Tahoma" panose="020B0604030504040204" pitchFamily="34" charset="0"/>
                <a:cs typeface="Tahoma" panose="020B0604030504040204" pitchFamily="34" charset="0"/>
              </a:rPr>
              <a:t>LES MERCREDIS DE LA DECENTRALISATION </a:t>
            </a:r>
          </a:p>
        </p:txBody>
      </p:sp>
      <p:pic>
        <p:nvPicPr>
          <p:cNvPr id="6" name="Image 5">
            <a:extLst>
              <a:ext uri="{FF2B5EF4-FFF2-40B4-BE49-F238E27FC236}">
                <a16:creationId xmlns:a16="http://schemas.microsoft.com/office/drawing/2014/main" id="{125A5B0F-FBD6-4894-AE71-A084D7A1B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322" y="1556198"/>
            <a:ext cx="10335741" cy="4315171"/>
          </a:xfrm>
          <a:prstGeom prst="rect">
            <a:avLst/>
          </a:prstGeom>
        </p:spPr>
      </p:pic>
    </p:spTree>
    <p:extLst>
      <p:ext uri="{BB962C8B-B14F-4D97-AF65-F5344CB8AC3E}">
        <p14:creationId xmlns:p14="http://schemas.microsoft.com/office/powerpoint/2010/main" val="1286205878"/>
      </p:ext>
    </p:extLst>
  </p:cSld>
  <p:clrMapOvr>
    <a:masterClrMapping/>
  </p:clrMapOvr>
  <p:transition spd="slow">
    <p:cover dir="d"/>
  </p:transition>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BF8F3"/>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05 · ZÉRO PAPIER ET EFFICACITÉ</a:t>
            </a:r>
            <a:endParaRPr lang="en-US" sz="1200" dirty="0"/>
          </a:p>
        </p:txBody>
      </p:sp>
      <p:sp>
        <p:nvSpPr>
          <p:cNvPr id="3" name="Text 1"/>
          <p:cNvSpPr>
            <a:spLocks noGrp="1"/>
          </p:cNvSpPr>
          <p:nvPr>
            <p:ph type="title"/>
          </p:nvPr>
        </p:nvSpPr>
        <p:spPr>
          <a:xfrm>
            <a:off x="812800" y="10261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382B"/>
                </a:solidFill>
                <a:latin typeface="Montserrat" pitchFamily="34" charset="0"/>
                <a:ea typeface="Montserrat" pitchFamily="34" charset="-122"/>
                <a:cs typeface="Montserrat" pitchFamily="34" charset="-120"/>
              </a:rPr>
              <a:t>Une administration plus rapide et écologique</a:t>
            </a:r>
            <a:endParaRPr lang="en-US" sz="2800" dirty="0"/>
          </a:p>
        </p:txBody>
      </p:sp>
      <p:sp>
        <p:nvSpPr>
          <p:cNvPr id="4" name="Shape 2"/>
          <p:cNvSpPr/>
          <p:nvPr/>
        </p:nvSpPr>
        <p:spPr>
          <a:xfrm>
            <a:off x="815975" y="2252663"/>
            <a:ext cx="3380317" cy="2083462"/>
          </a:xfrm>
          <a:prstGeom prst="roundRect">
            <a:avLst>
              <a:gd name="adj" fmla="val 4724"/>
            </a:avLst>
          </a:prstGeom>
          <a:solidFill>
            <a:srgbClr val="FFFFFF"/>
          </a:solidFill>
          <a:ln w="6350">
            <a:solidFill>
              <a:srgbClr val="E6E0D6"/>
            </a:solidFill>
            <a:prstDash val="solid"/>
          </a:ln>
        </p:spPr>
        <p:txBody>
          <a:bodyPr/>
          <a:lstStyle/>
          <a:p>
            <a:endParaRPr lang="fr-FR"/>
          </a:p>
        </p:txBody>
      </p:sp>
      <p:sp>
        <p:nvSpPr>
          <p:cNvPr id="5" name="Text 3"/>
          <p:cNvSpPr/>
          <p:nvPr/>
        </p:nvSpPr>
        <p:spPr>
          <a:xfrm>
            <a:off x="1071033" y="2507723"/>
            <a:ext cx="295630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55F"/>
                </a:solidFill>
                <a:latin typeface="Source Sans 3" pitchFamily="34" charset="0"/>
                <a:ea typeface="Source Sans 3" pitchFamily="34" charset="-122"/>
                <a:cs typeface="Source Sans 3" pitchFamily="34" charset="-120"/>
              </a:rPr>
              <a:t>Délais de traitement</a:t>
            </a:r>
            <a:endParaRPr lang="en-US" sz="1300" dirty="0"/>
          </a:p>
        </p:txBody>
      </p:sp>
      <p:sp>
        <p:nvSpPr>
          <p:cNvPr id="6" name="Text 4"/>
          <p:cNvSpPr/>
          <p:nvPr/>
        </p:nvSpPr>
        <p:spPr>
          <a:xfrm>
            <a:off x="1071033" y="2840434"/>
            <a:ext cx="2956306" cy="685800"/>
          </a:xfrm>
          <a:prstGeom prst="rect">
            <a:avLst/>
          </a:prstGeom>
          <a:noFill/>
          <a:ln/>
        </p:spPr>
        <p:txBody>
          <a:bodyPr wrap="square" lIns="0" tIns="0" rIns="0" bIns="0" rtlCol="0" anchor="t">
            <a:normAutofit/>
          </a:bodyPr>
          <a:lstStyle/>
          <a:p>
            <a:pPr marL="0" indent="0" algn="l">
              <a:lnSpc>
                <a:spcPts val="5200"/>
              </a:lnSpc>
              <a:buNone/>
            </a:pPr>
            <a:r>
              <a:rPr lang="en-US" sz="5200" b="1" dirty="0">
                <a:solidFill>
                  <a:srgbClr val="0A7A4A"/>
                </a:solidFill>
                <a:latin typeface="Montserrat" pitchFamily="34" charset="0"/>
                <a:ea typeface="Montserrat" pitchFamily="34" charset="-122"/>
                <a:cs typeface="Montserrat" pitchFamily="34" charset="-120"/>
              </a:rPr>
              <a:t>−50 %</a:t>
            </a:r>
            <a:endParaRPr lang="en-US" sz="5200" dirty="0"/>
          </a:p>
        </p:txBody>
      </p:sp>
      <p:sp>
        <p:nvSpPr>
          <p:cNvPr id="7" name="Text 5"/>
          <p:cNvSpPr/>
          <p:nvPr/>
        </p:nvSpPr>
        <p:spPr>
          <a:xfrm>
            <a:off x="1071033" y="3602434"/>
            <a:ext cx="2956306"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dans le traitement et la validation des dossiers administratifs.</a:t>
            </a:r>
            <a:endParaRPr lang="en-US" sz="1300" dirty="0"/>
          </a:p>
        </p:txBody>
      </p:sp>
      <p:sp>
        <p:nvSpPr>
          <p:cNvPr id="8" name="Shape 6"/>
          <p:cNvSpPr/>
          <p:nvPr/>
        </p:nvSpPr>
        <p:spPr>
          <a:xfrm>
            <a:off x="4405842" y="2252663"/>
            <a:ext cx="3380317" cy="2083462"/>
          </a:xfrm>
          <a:prstGeom prst="roundRect">
            <a:avLst>
              <a:gd name="adj" fmla="val 4724"/>
            </a:avLst>
          </a:prstGeom>
          <a:solidFill>
            <a:srgbClr val="FFFFFF"/>
          </a:solidFill>
          <a:ln w="6350">
            <a:solidFill>
              <a:srgbClr val="E6E0D6"/>
            </a:solidFill>
            <a:prstDash val="solid"/>
          </a:ln>
        </p:spPr>
        <p:txBody>
          <a:bodyPr/>
          <a:lstStyle/>
          <a:p>
            <a:endParaRPr lang="fr-FR"/>
          </a:p>
        </p:txBody>
      </p:sp>
      <p:sp>
        <p:nvSpPr>
          <p:cNvPr id="9" name="Text 7"/>
          <p:cNvSpPr/>
          <p:nvPr/>
        </p:nvSpPr>
        <p:spPr>
          <a:xfrm>
            <a:off x="4660900" y="2507723"/>
            <a:ext cx="295630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55F"/>
                </a:solidFill>
                <a:latin typeface="Source Sans 3" pitchFamily="34" charset="0"/>
                <a:ea typeface="Source Sans 3" pitchFamily="34" charset="-122"/>
                <a:cs typeface="Source Sans 3" pitchFamily="34" charset="-120"/>
              </a:rPr>
              <a:t>Avant : plus de 70 000 pages</a:t>
            </a:r>
            <a:endParaRPr lang="en-US" sz="1300" dirty="0"/>
          </a:p>
        </p:txBody>
      </p:sp>
      <p:sp>
        <p:nvSpPr>
          <p:cNvPr id="10" name="Text 8"/>
          <p:cNvSpPr/>
          <p:nvPr/>
        </p:nvSpPr>
        <p:spPr>
          <a:xfrm>
            <a:off x="4660900" y="2840434"/>
            <a:ext cx="2956306" cy="685800"/>
          </a:xfrm>
          <a:prstGeom prst="rect">
            <a:avLst/>
          </a:prstGeom>
          <a:noFill/>
          <a:ln/>
        </p:spPr>
        <p:txBody>
          <a:bodyPr wrap="square" lIns="0" tIns="0" rIns="0" bIns="0" rtlCol="0" anchor="t">
            <a:normAutofit/>
          </a:bodyPr>
          <a:lstStyle/>
          <a:p>
            <a:pPr marL="0" indent="0" algn="l">
              <a:lnSpc>
                <a:spcPts val="5200"/>
              </a:lnSpc>
              <a:buNone/>
            </a:pPr>
            <a:r>
              <a:rPr lang="en-US" sz="5200" b="1" dirty="0">
                <a:solidFill>
                  <a:srgbClr val="0A7A4A"/>
                </a:solidFill>
                <a:latin typeface="Montserrat" pitchFamily="34" charset="0"/>
                <a:ea typeface="Montserrat" pitchFamily="34" charset="-122"/>
                <a:cs typeface="Montserrat" pitchFamily="34" charset="-120"/>
              </a:rPr>
              <a:t>&lt; 5 000</a:t>
            </a:r>
            <a:endParaRPr lang="en-US" sz="5200" dirty="0"/>
          </a:p>
        </p:txBody>
      </p:sp>
      <p:sp>
        <p:nvSpPr>
          <p:cNvPr id="11" name="Text 9"/>
          <p:cNvSpPr/>
          <p:nvPr/>
        </p:nvSpPr>
        <p:spPr>
          <a:xfrm>
            <a:off x="4660900" y="3602434"/>
            <a:ext cx="2956306"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pages aujourd'hui par session d'examen budgétaire.</a:t>
            </a:r>
            <a:endParaRPr lang="en-US" sz="1300" dirty="0"/>
          </a:p>
        </p:txBody>
      </p:sp>
      <p:sp>
        <p:nvSpPr>
          <p:cNvPr id="12" name="Shape 10"/>
          <p:cNvSpPr/>
          <p:nvPr/>
        </p:nvSpPr>
        <p:spPr>
          <a:xfrm>
            <a:off x="7995709" y="2252663"/>
            <a:ext cx="3380317" cy="2083462"/>
          </a:xfrm>
          <a:prstGeom prst="roundRect">
            <a:avLst>
              <a:gd name="adj" fmla="val 4724"/>
            </a:avLst>
          </a:prstGeom>
          <a:solidFill>
            <a:srgbClr val="FFFFFF"/>
          </a:solidFill>
          <a:ln w="6350">
            <a:solidFill>
              <a:srgbClr val="E6E0D6"/>
            </a:solidFill>
            <a:prstDash val="solid"/>
          </a:ln>
        </p:spPr>
        <p:txBody>
          <a:bodyPr/>
          <a:lstStyle/>
          <a:p>
            <a:endParaRPr lang="fr-FR"/>
          </a:p>
        </p:txBody>
      </p:sp>
      <p:sp>
        <p:nvSpPr>
          <p:cNvPr id="13" name="Text 11"/>
          <p:cNvSpPr/>
          <p:nvPr/>
        </p:nvSpPr>
        <p:spPr>
          <a:xfrm>
            <a:off x="8250767" y="2507723"/>
            <a:ext cx="2956306"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55F"/>
                </a:solidFill>
                <a:latin typeface="Source Sans 3" pitchFamily="34" charset="0"/>
                <a:ea typeface="Source Sans 3" pitchFamily="34" charset="-122"/>
                <a:cs typeface="Source Sans 3" pitchFamily="34" charset="-120"/>
              </a:rPr>
              <a:t>Délibérations</a:t>
            </a:r>
            <a:endParaRPr lang="en-US" sz="1300" dirty="0"/>
          </a:p>
        </p:txBody>
      </p:sp>
      <p:sp>
        <p:nvSpPr>
          <p:cNvPr id="14" name="Text 12"/>
          <p:cNvSpPr/>
          <p:nvPr/>
        </p:nvSpPr>
        <p:spPr>
          <a:xfrm>
            <a:off x="8250767" y="2840434"/>
            <a:ext cx="2956306" cy="718741"/>
          </a:xfrm>
          <a:prstGeom prst="rect">
            <a:avLst/>
          </a:prstGeom>
          <a:noFill/>
          <a:ln/>
        </p:spPr>
        <p:txBody>
          <a:bodyPr wrap="square" lIns="0" tIns="0" rIns="0" bIns="0" rtlCol="0" anchor="t">
            <a:normAutofit/>
          </a:bodyPr>
          <a:lstStyle/>
          <a:p>
            <a:pPr marL="0" indent="0" algn="l">
              <a:lnSpc>
                <a:spcPts val="2730"/>
              </a:lnSpc>
              <a:buNone/>
            </a:pPr>
            <a:r>
              <a:rPr lang="en-US" sz="2600" b="1" dirty="0">
                <a:solidFill>
                  <a:srgbClr val="A8510A"/>
                </a:solidFill>
                <a:latin typeface="Montserrat" pitchFamily="34" charset="0"/>
                <a:ea typeface="Montserrat" pitchFamily="34" charset="-122"/>
                <a:cs typeface="Montserrat" pitchFamily="34" charset="-120"/>
              </a:rPr>
              <a:t>Signature électronique</a:t>
            </a:r>
            <a:endParaRPr lang="en-US" sz="2600" dirty="0"/>
          </a:p>
        </p:txBody>
      </p:sp>
      <p:sp>
        <p:nvSpPr>
          <p:cNvPr id="15" name="Text 13"/>
          <p:cNvSpPr/>
          <p:nvPr/>
        </p:nvSpPr>
        <p:spPr>
          <a:xfrm>
            <a:off x="8250767" y="3635375"/>
            <a:ext cx="2956306"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741"/>
                </a:solidFill>
                <a:latin typeface="Source Sans 3" pitchFamily="34" charset="0"/>
                <a:ea typeface="Source Sans 3" pitchFamily="34" charset="-122"/>
                <a:cs typeface="Source Sans 3" pitchFamily="34" charset="-120"/>
              </a:rPr>
              <a:t>Validation sécurisée, légale et instantanée, à distance.</a:t>
            </a:r>
            <a:endParaRPr lang="en-US" sz="1300" dirty="0"/>
          </a:p>
        </p:txBody>
      </p:sp>
      <p:sp>
        <p:nvSpPr>
          <p:cNvPr id="16" name="Shape 14"/>
          <p:cNvSpPr/>
          <p:nvPr/>
        </p:nvSpPr>
        <p:spPr>
          <a:xfrm>
            <a:off x="812800" y="5171480"/>
            <a:ext cx="10566400" cy="670520"/>
          </a:xfrm>
          <a:prstGeom prst="roundRect">
            <a:avLst>
              <a:gd name="adj" fmla="val 15152"/>
            </a:avLst>
          </a:prstGeom>
          <a:solidFill>
            <a:srgbClr val="12382B"/>
          </a:solidFill>
          <a:ln/>
        </p:spPr>
        <p:txBody>
          <a:bodyPr/>
          <a:lstStyle/>
          <a:p>
            <a:endParaRPr lang="fr-FR"/>
          </a:p>
        </p:txBody>
      </p:sp>
      <p:sp>
        <p:nvSpPr>
          <p:cNvPr id="17" name="Text 15"/>
          <p:cNvSpPr/>
          <p:nvPr/>
        </p:nvSpPr>
        <p:spPr>
          <a:xfrm>
            <a:off x="1117600" y="5400080"/>
            <a:ext cx="1447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7A84A"/>
                </a:solidFill>
                <a:latin typeface="Montserrat" pitchFamily="34" charset="0"/>
                <a:ea typeface="Montserrat" pitchFamily="34" charset="-122"/>
                <a:cs typeface="Montserrat" pitchFamily="34" charset="-120"/>
              </a:rPr>
              <a:t>MESSAGE CLÉ</a:t>
            </a:r>
            <a:endParaRPr lang="en-US" sz="1200" dirty="0"/>
          </a:p>
        </p:txBody>
      </p:sp>
      <p:sp>
        <p:nvSpPr>
          <p:cNvPr id="18" name="Text 16"/>
          <p:cNvSpPr/>
          <p:nvPr/>
        </p:nvSpPr>
        <p:spPr>
          <a:xfrm>
            <a:off x="2717800" y="5374680"/>
            <a:ext cx="8607298" cy="28952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BF8F3"/>
                </a:solidFill>
                <a:latin typeface="Source Sans 3" pitchFamily="34" charset="0"/>
                <a:ea typeface="Source Sans 3" pitchFamily="34" charset="-122"/>
                <a:cs typeface="Source Sans 3" pitchFamily="34" charset="-120"/>
              </a:rPr>
              <a:t>Une gestion dématérialisée est plus rapide, plus sûre et respectueuse de notre environnement.</a:t>
            </a:r>
            <a:endParaRPr lang="en-US" sz="1600" dirty="0"/>
          </a:p>
        </p:txBody>
      </p:sp>
      <p:sp>
        <p:nvSpPr>
          <p:cNvPr id="19" name="Text 17"/>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55F"/>
                </a:solidFill>
                <a:latin typeface="Source Sans 3" pitchFamily="34" charset="0"/>
                <a:ea typeface="Source Sans 3" pitchFamily="34" charset="-122"/>
                <a:cs typeface="Source Sans 3" pitchFamily="34" charset="-120"/>
              </a:rPr>
              <a:t>DGDDL · Avancées et réformes 2022-2026</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55F"/>
                </a:solidFill>
                <a:latin typeface="Source Sans 3" pitchFamily="34" charset="0"/>
                <a:ea typeface="Source Sans 3" pitchFamily="34" charset="-122"/>
                <a:cs typeface="Source Sans 3" pitchFamily="34" charset="-120"/>
              </a:rPr>
              <a:t>05 / 07</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9F54F3D-32EC-45C8-8DA5-E995B451D1D1}"/>
              </a:ext>
            </a:extLst>
          </p:cNvPr>
          <p:cNvSpPr txBox="1"/>
          <p:nvPr/>
        </p:nvSpPr>
        <p:spPr>
          <a:xfrm>
            <a:off x="259850" y="3008286"/>
            <a:ext cx="4840443" cy="1015663"/>
          </a:xfrm>
          <a:prstGeom prst="rect">
            <a:avLst/>
          </a:prstGeom>
          <a:noFill/>
        </p:spPr>
        <p:txBody>
          <a:bodyPr wrap="square">
            <a:spAutoFit/>
          </a:bodyPr>
          <a:lstStyle/>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Mettre en place des mécanismes de gouvernance inclusive et digitaux</a:t>
            </a:r>
          </a:p>
          <a:p>
            <a:pPr marL="285750" indent="-285750">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Renforcer la participation citoyenne, la reddition des  et la transparence </a:t>
            </a:r>
          </a:p>
        </p:txBody>
      </p:sp>
      <p:sp>
        <p:nvSpPr>
          <p:cNvPr id="7" name="ZoneTexte 6">
            <a:extLst>
              <a:ext uri="{FF2B5EF4-FFF2-40B4-BE49-F238E27FC236}">
                <a16:creationId xmlns:a16="http://schemas.microsoft.com/office/drawing/2014/main" id="{26329B25-75B0-4E39-8C08-E0F33AAD9A06}"/>
              </a:ext>
            </a:extLst>
          </p:cNvPr>
          <p:cNvSpPr txBox="1"/>
          <p:nvPr/>
        </p:nvSpPr>
        <p:spPr>
          <a:xfrm>
            <a:off x="431071" y="1193041"/>
            <a:ext cx="11003282" cy="584775"/>
          </a:xfrm>
          <a:prstGeom prst="rect">
            <a:avLst/>
          </a:prstGeom>
          <a:noFill/>
        </p:spPr>
        <p:txBody>
          <a:bodyPr wrap="square">
            <a:spAutoFit/>
          </a:bodyPr>
          <a:lstStyle/>
          <a:p>
            <a:pPr algn="just"/>
            <a:r>
              <a:rPr lang="fr-FR" sz="1600" dirty="0">
                <a:latin typeface="Tahoma" panose="020B0604030504040204" pitchFamily="34" charset="0"/>
                <a:ea typeface="Tahoma" panose="020B0604030504040204" pitchFamily="34" charset="0"/>
                <a:cs typeface="Tahoma" panose="020B0604030504040204" pitchFamily="34" charset="0"/>
              </a:rPr>
              <a:t>Accélérer le développement local en Côte d'Ivoire par la digitalisation et la dématérialisation des actes et procédures en vue de renforcer la gouvernance et l'efficacité des collectivités territoriales pour une croissance équilibrée et durable.</a:t>
            </a:r>
          </a:p>
        </p:txBody>
      </p:sp>
      <p:sp>
        <p:nvSpPr>
          <p:cNvPr id="9" name="ZoneTexte 8">
            <a:extLst>
              <a:ext uri="{FF2B5EF4-FFF2-40B4-BE49-F238E27FC236}">
                <a16:creationId xmlns:a16="http://schemas.microsoft.com/office/drawing/2014/main" id="{999293CE-2181-4927-93BD-5C88C013E74F}"/>
              </a:ext>
            </a:extLst>
          </p:cNvPr>
          <p:cNvSpPr txBox="1"/>
          <p:nvPr/>
        </p:nvSpPr>
        <p:spPr>
          <a:xfrm>
            <a:off x="431071" y="1972614"/>
            <a:ext cx="11325502" cy="408623"/>
          </a:xfrm>
          <a:prstGeom prst="roundRect">
            <a:avLst/>
          </a:prstGeom>
          <a:solidFill>
            <a:schemeClr val="accent2">
              <a:lumMod val="60000"/>
              <a:lumOff val="40000"/>
            </a:schemeClr>
          </a:solidFill>
        </p:spPr>
        <p:txBody>
          <a:bodyPr wrap="square">
            <a:spAutoFit/>
          </a:bodyPr>
          <a:lstStyle/>
          <a:p>
            <a:r>
              <a:rPr lang="fr-FR" b="1" dirty="0">
                <a:latin typeface="Tahoma" panose="020B0604030504040204" pitchFamily="34" charset="0"/>
                <a:ea typeface="Tahoma" panose="020B0604030504040204" pitchFamily="34" charset="0"/>
                <a:cs typeface="Tahoma" panose="020B0604030504040204" pitchFamily="34" charset="0"/>
              </a:rPr>
              <a:t>Objectifs spécifiques:</a:t>
            </a:r>
          </a:p>
        </p:txBody>
      </p:sp>
      <p:sp>
        <p:nvSpPr>
          <p:cNvPr id="11" name="ZoneTexte 10">
            <a:extLst>
              <a:ext uri="{FF2B5EF4-FFF2-40B4-BE49-F238E27FC236}">
                <a16:creationId xmlns:a16="http://schemas.microsoft.com/office/drawing/2014/main" id="{0E349EFF-4E41-478B-8275-60609AB2271F}"/>
              </a:ext>
            </a:extLst>
          </p:cNvPr>
          <p:cNvSpPr txBox="1"/>
          <p:nvPr/>
        </p:nvSpPr>
        <p:spPr>
          <a:xfrm>
            <a:off x="431071" y="779927"/>
            <a:ext cx="11325502" cy="408623"/>
          </a:xfrm>
          <a:prstGeom prst="roundRect">
            <a:avLst/>
          </a:prstGeom>
          <a:solidFill>
            <a:schemeClr val="accent2">
              <a:lumMod val="60000"/>
              <a:lumOff val="40000"/>
            </a:schemeClr>
          </a:solidFill>
        </p:spPr>
        <p:txBody>
          <a:bodyPr wrap="square">
            <a:spAutoFit/>
          </a:bodyPr>
          <a:lstStyle/>
          <a:p>
            <a:r>
              <a:rPr lang="fr-FR" b="1" dirty="0">
                <a:latin typeface="Tahoma" panose="020B0604030504040204" pitchFamily="34" charset="0"/>
                <a:ea typeface="Tahoma" panose="020B0604030504040204" pitchFamily="34" charset="0"/>
                <a:cs typeface="Tahoma" panose="020B0604030504040204" pitchFamily="34" charset="0"/>
              </a:rPr>
              <a:t>Objectif général</a:t>
            </a:r>
            <a:endParaRPr lang="fr-FR" dirty="0"/>
          </a:p>
        </p:txBody>
      </p:sp>
      <p:sp>
        <p:nvSpPr>
          <p:cNvPr id="13" name="ZoneTexte 12">
            <a:extLst>
              <a:ext uri="{FF2B5EF4-FFF2-40B4-BE49-F238E27FC236}">
                <a16:creationId xmlns:a16="http://schemas.microsoft.com/office/drawing/2014/main" id="{8DD68F77-EB0C-49E7-B1F8-D26463702105}"/>
              </a:ext>
            </a:extLst>
          </p:cNvPr>
          <p:cNvSpPr txBox="1"/>
          <p:nvPr/>
        </p:nvSpPr>
        <p:spPr>
          <a:xfrm>
            <a:off x="322221" y="4605945"/>
            <a:ext cx="4977630" cy="1015663"/>
          </a:xfrm>
          <a:prstGeom prst="rect">
            <a:avLst/>
          </a:prstGeom>
          <a:noFill/>
        </p:spPr>
        <p:txBody>
          <a:bodyPr wrap="square">
            <a:spAutoFit/>
          </a:bodyPr>
          <a:lstStyle/>
          <a:p>
            <a:pPr marL="285750" indent="-285750">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Professionnaliser les ressources humaines des collectivités locales.</a:t>
            </a:r>
          </a:p>
          <a:p>
            <a:pPr marL="285750" indent="-285750">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Optimiser l'efficacité administrative des services territoriaux.</a:t>
            </a:r>
          </a:p>
        </p:txBody>
      </p:sp>
      <p:sp>
        <p:nvSpPr>
          <p:cNvPr id="18" name="ZoneTexte 17">
            <a:extLst>
              <a:ext uri="{FF2B5EF4-FFF2-40B4-BE49-F238E27FC236}">
                <a16:creationId xmlns:a16="http://schemas.microsoft.com/office/drawing/2014/main" id="{E9DCBE16-B057-4E3F-BF04-EB06220083DF}"/>
              </a:ext>
            </a:extLst>
          </p:cNvPr>
          <p:cNvSpPr txBox="1"/>
          <p:nvPr/>
        </p:nvSpPr>
        <p:spPr>
          <a:xfrm>
            <a:off x="352692" y="2548728"/>
            <a:ext cx="4715695" cy="374571"/>
          </a:xfrm>
          <a:prstGeom prst="roundRect">
            <a:avLst/>
          </a:prstGeom>
          <a:solidFill>
            <a:schemeClr val="accent2">
              <a:lumMod val="20000"/>
              <a:lumOff val="80000"/>
            </a:schemeClr>
          </a:solidFill>
        </p:spPr>
        <p:txBody>
          <a:bodyPr wrap="square">
            <a:spAutoFit/>
          </a:bodyPr>
          <a:lstStyle/>
          <a:p>
            <a:r>
              <a:rPr lang="fr-FR" sz="1600" b="1" dirty="0">
                <a:latin typeface="Tahoma" panose="020B0604030504040204" pitchFamily="34" charset="0"/>
                <a:ea typeface="Tahoma" panose="020B0604030504040204" pitchFamily="34" charset="0"/>
                <a:cs typeface="Tahoma" panose="020B0604030504040204" pitchFamily="34" charset="0"/>
              </a:rPr>
              <a:t>Moderniser la gouvernance locale</a:t>
            </a:r>
            <a:endParaRPr lang="fr-FR" sz="1600" dirty="0">
              <a:latin typeface="Tahoma" panose="020B0604030504040204" pitchFamily="34" charset="0"/>
              <a:ea typeface="Tahoma" panose="020B0604030504040204" pitchFamily="34" charset="0"/>
              <a:cs typeface="Tahoma" panose="020B0604030504040204" pitchFamily="34" charset="0"/>
            </a:endParaRPr>
          </a:p>
        </p:txBody>
      </p:sp>
      <p:sp>
        <p:nvSpPr>
          <p:cNvPr id="22" name="ZoneTexte 21">
            <a:extLst>
              <a:ext uri="{FF2B5EF4-FFF2-40B4-BE49-F238E27FC236}">
                <a16:creationId xmlns:a16="http://schemas.microsoft.com/office/drawing/2014/main" id="{09307314-E862-4853-9342-DFF8F2447E80}"/>
              </a:ext>
            </a:extLst>
          </p:cNvPr>
          <p:cNvSpPr txBox="1"/>
          <p:nvPr/>
        </p:nvSpPr>
        <p:spPr>
          <a:xfrm>
            <a:off x="227945" y="4135813"/>
            <a:ext cx="4840442" cy="374571"/>
          </a:xfrm>
          <a:prstGeom prst="roundRect">
            <a:avLst/>
          </a:prstGeom>
          <a:solidFill>
            <a:schemeClr val="accent2">
              <a:lumMod val="20000"/>
              <a:lumOff val="80000"/>
            </a:schemeClr>
          </a:solidFill>
        </p:spPr>
        <p:txBody>
          <a:bodyPr wrap="square">
            <a:spAutoFit/>
          </a:bodyPr>
          <a:lstStyle/>
          <a:p>
            <a:r>
              <a:rPr lang="fr-FR" sz="1600" b="1" dirty="0">
                <a:latin typeface="Tahoma" panose="020B0604030504040204" pitchFamily="34" charset="0"/>
                <a:ea typeface="Tahoma" panose="020B0604030504040204" pitchFamily="34" charset="0"/>
                <a:cs typeface="Tahoma" panose="020B0604030504040204" pitchFamily="34" charset="0"/>
              </a:rPr>
              <a:t>Renforcer les capacités</a:t>
            </a:r>
            <a:endParaRPr lang="fr-FR" sz="1600" dirty="0">
              <a:latin typeface="Tahoma" panose="020B0604030504040204" pitchFamily="34" charset="0"/>
              <a:ea typeface="Tahoma" panose="020B0604030504040204" pitchFamily="34" charset="0"/>
              <a:cs typeface="Tahoma" panose="020B0604030504040204" pitchFamily="34" charset="0"/>
            </a:endParaRPr>
          </a:p>
        </p:txBody>
      </p:sp>
      <p:sp>
        <p:nvSpPr>
          <p:cNvPr id="23" name="ZoneTexte 22">
            <a:extLst>
              <a:ext uri="{FF2B5EF4-FFF2-40B4-BE49-F238E27FC236}">
                <a16:creationId xmlns:a16="http://schemas.microsoft.com/office/drawing/2014/main" id="{38A0B4B3-DC56-47CD-A6C5-22C88C94F5CF}"/>
              </a:ext>
            </a:extLst>
          </p:cNvPr>
          <p:cNvSpPr txBox="1"/>
          <p:nvPr/>
        </p:nvSpPr>
        <p:spPr>
          <a:xfrm>
            <a:off x="259851" y="6172441"/>
            <a:ext cx="5515708" cy="553998"/>
          </a:xfrm>
          <a:prstGeom prst="rect">
            <a:avLst/>
          </a:prstGeom>
          <a:noFill/>
        </p:spPr>
        <p:txBody>
          <a:bodyPr wrap="square">
            <a:spAutoFit/>
          </a:bodyPr>
          <a:lstStyle/>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Assurer une gestion budgétaire saine et autonome.</a:t>
            </a:r>
          </a:p>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Augmenter les capacités d'investissement des collectivités.</a:t>
            </a:r>
          </a:p>
        </p:txBody>
      </p:sp>
      <p:sp>
        <p:nvSpPr>
          <p:cNvPr id="24" name="ZoneTexte 23">
            <a:extLst>
              <a:ext uri="{FF2B5EF4-FFF2-40B4-BE49-F238E27FC236}">
                <a16:creationId xmlns:a16="http://schemas.microsoft.com/office/drawing/2014/main" id="{2D55A835-97A3-4FDB-8D3C-FA8028A491BE}"/>
              </a:ext>
            </a:extLst>
          </p:cNvPr>
          <p:cNvSpPr txBox="1"/>
          <p:nvPr/>
        </p:nvSpPr>
        <p:spPr>
          <a:xfrm>
            <a:off x="227946" y="5763818"/>
            <a:ext cx="5040000" cy="374571"/>
          </a:xfrm>
          <a:prstGeom prst="roundRect">
            <a:avLst/>
          </a:prstGeom>
          <a:solidFill>
            <a:schemeClr val="accent2">
              <a:lumMod val="20000"/>
              <a:lumOff val="80000"/>
            </a:schemeClr>
          </a:solidFill>
        </p:spPr>
        <p:txBody>
          <a:bodyPr wrap="square">
            <a:spAutoFit/>
          </a:bodyPr>
          <a:lstStyle/>
          <a:p>
            <a:r>
              <a:rPr lang="fr-FR" sz="1600" b="1" dirty="0">
                <a:latin typeface="Tahoma" panose="020B0604030504040204" pitchFamily="34" charset="0"/>
                <a:ea typeface="Tahoma" panose="020B0604030504040204" pitchFamily="34" charset="0"/>
                <a:cs typeface="Tahoma" panose="020B0604030504040204" pitchFamily="34" charset="0"/>
              </a:rPr>
              <a:t>Moderniser les finances locales</a:t>
            </a:r>
            <a:r>
              <a:rPr lang="fr-FR" sz="1600" dirty="0">
                <a:latin typeface="Tahoma" panose="020B0604030504040204" pitchFamily="34" charset="0"/>
                <a:ea typeface="Tahoma" panose="020B0604030504040204" pitchFamily="34" charset="0"/>
                <a:cs typeface="Tahoma" panose="020B0604030504040204" pitchFamily="34" charset="0"/>
              </a:rPr>
              <a:t> </a:t>
            </a:r>
          </a:p>
        </p:txBody>
      </p:sp>
      <p:sp>
        <p:nvSpPr>
          <p:cNvPr id="25" name="ZoneTexte 24">
            <a:extLst>
              <a:ext uri="{FF2B5EF4-FFF2-40B4-BE49-F238E27FC236}">
                <a16:creationId xmlns:a16="http://schemas.microsoft.com/office/drawing/2014/main" id="{FFF0DBA1-D38F-4338-9C20-7C8A964FCA93}"/>
              </a:ext>
            </a:extLst>
          </p:cNvPr>
          <p:cNvSpPr txBox="1"/>
          <p:nvPr/>
        </p:nvSpPr>
        <p:spPr>
          <a:xfrm>
            <a:off x="5895819" y="3029120"/>
            <a:ext cx="5538534" cy="553998"/>
          </a:xfrm>
          <a:prstGeom prst="rect">
            <a:avLst/>
          </a:prstGeom>
          <a:noFill/>
        </p:spPr>
        <p:txBody>
          <a:bodyPr wrap="square">
            <a:spAutoFit/>
          </a:bodyPr>
          <a:lstStyle/>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Systématiser l’élaboration et l’actualisation des PDL</a:t>
            </a:r>
          </a:p>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Intégrer les stratégies de durabilité dans les projets locaux.</a:t>
            </a:r>
          </a:p>
        </p:txBody>
      </p:sp>
      <p:sp>
        <p:nvSpPr>
          <p:cNvPr id="26" name="ZoneTexte 25">
            <a:extLst>
              <a:ext uri="{FF2B5EF4-FFF2-40B4-BE49-F238E27FC236}">
                <a16:creationId xmlns:a16="http://schemas.microsoft.com/office/drawing/2014/main" id="{1CA26710-DDF9-4569-BEAA-1B68C8D03D26}"/>
              </a:ext>
            </a:extLst>
          </p:cNvPr>
          <p:cNvSpPr txBox="1"/>
          <p:nvPr/>
        </p:nvSpPr>
        <p:spPr>
          <a:xfrm>
            <a:off x="5895820" y="2576035"/>
            <a:ext cx="5782373" cy="374571"/>
          </a:xfrm>
          <a:prstGeom prst="roundRect">
            <a:avLst/>
          </a:prstGeom>
          <a:solidFill>
            <a:schemeClr val="accent2">
              <a:lumMod val="20000"/>
              <a:lumOff val="80000"/>
            </a:schemeClr>
          </a:solidFill>
        </p:spPr>
        <p:txBody>
          <a:bodyPr wrap="square">
            <a:spAutoFit/>
          </a:bodyPr>
          <a:lstStyle/>
          <a:p>
            <a:r>
              <a:rPr lang="fr-FR" sz="1600" b="1" dirty="0">
                <a:latin typeface="Tahoma" panose="020B0604030504040204" pitchFamily="34" charset="0"/>
                <a:ea typeface="Tahoma" panose="020B0604030504040204" pitchFamily="34" charset="0"/>
                <a:cs typeface="Tahoma" panose="020B0604030504040204" pitchFamily="34" charset="0"/>
              </a:rPr>
              <a:t>Favoriser la durabilité et l'aménagement du territoire</a:t>
            </a:r>
            <a:r>
              <a:rPr lang="fr-FR" sz="1600" dirty="0">
                <a:latin typeface="Tahoma" panose="020B0604030504040204" pitchFamily="34" charset="0"/>
                <a:ea typeface="Tahoma" panose="020B0604030504040204" pitchFamily="34" charset="0"/>
                <a:cs typeface="Tahoma" panose="020B0604030504040204" pitchFamily="34" charset="0"/>
              </a:rPr>
              <a:t> </a:t>
            </a:r>
          </a:p>
        </p:txBody>
      </p:sp>
      <p:sp>
        <p:nvSpPr>
          <p:cNvPr id="27" name="ZoneTexte 26">
            <a:extLst>
              <a:ext uri="{FF2B5EF4-FFF2-40B4-BE49-F238E27FC236}">
                <a16:creationId xmlns:a16="http://schemas.microsoft.com/office/drawing/2014/main" id="{E6B2FDAF-5521-4156-AC7F-350E68312359}"/>
              </a:ext>
            </a:extLst>
          </p:cNvPr>
          <p:cNvSpPr txBox="1"/>
          <p:nvPr/>
        </p:nvSpPr>
        <p:spPr>
          <a:xfrm>
            <a:off x="5777521" y="4746658"/>
            <a:ext cx="5900672" cy="1015663"/>
          </a:xfrm>
          <a:prstGeom prst="rect">
            <a:avLst/>
          </a:prstGeom>
          <a:noFill/>
        </p:spPr>
        <p:txBody>
          <a:bodyPr wrap="square">
            <a:spAutoFit/>
          </a:bodyPr>
          <a:lstStyle/>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Garantir la prise en compte du genre dans les politiques de développement.</a:t>
            </a:r>
          </a:p>
          <a:p>
            <a:pPr marL="285750" indent="-285750" algn="just">
              <a:buFont typeface="Arial" panose="020B0604020202020204" pitchFamily="34" charset="0"/>
              <a:buChar char="•"/>
            </a:pPr>
            <a:r>
              <a:rPr lang="fr-FR" sz="1500" dirty="0">
                <a:latin typeface="Tahoma" panose="020B0604030504040204" pitchFamily="34" charset="0"/>
                <a:ea typeface="Tahoma" panose="020B0604030504040204" pitchFamily="34" charset="0"/>
                <a:cs typeface="Tahoma" panose="020B0604030504040204" pitchFamily="34" charset="0"/>
              </a:rPr>
              <a:t>S'assurer que tous les groupes de la société participent activement à la vie publique.</a:t>
            </a:r>
          </a:p>
        </p:txBody>
      </p:sp>
      <p:sp>
        <p:nvSpPr>
          <p:cNvPr id="28" name="ZoneTexte 27">
            <a:extLst>
              <a:ext uri="{FF2B5EF4-FFF2-40B4-BE49-F238E27FC236}">
                <a16:creationId xmlns:a16="http://schemas.microsoft.com/office/drawing/2014/main" id="{E3E9F0A0-FA5D-4D6B-B052-35104560FBC1}"/>
              </a:ext>
            </a:extLst>
          </p:cNvPr>
          <p:cNvSpPr txBox="1"/>
          <p:nvPr/>
        </p:nvSpPr>
        <p:spPr>
          <a:xfrm>
            <a:off x="5839112" y="4177289"/>
            <a:ext cx="5580809" cy="374571"/>
          </a:xfrm>
          <a:prstGeom prst="roundRect">
            <a:avLst/>
          </a:prstGeom>
          <a:solidFill>
            <a:schemeClr val="accent2">
              <a:lumMod val="20000"/>
              <a:lumOff val="80000"/>
            </a:schemeClr>
          </a:solidFill>
        </p:spPr>
        <p:txBody>
          <a:bodyPr wrap="square">
            <a:spAutoFit/>
          </a:bodyPr>
          <a:lstStyle/>
          <a:p>
            <a:r>
              <a:rPr lang="fr-FR" sz="1600" b="1" dirty="0">
                <a:latin typeface="Tahoma" panose="020B0604030504040204" pitchFamily="34" charset="0"/>
                <a:ea typeface="Tahoma" panose="020B0604030504040204" pitchFamily="34" charset="0"/>
                <a:cs typeface="Tahoma" panose="020B0604030504040204" pitchFamily="34" charset="0"/>
              </a:rPr>
              <a:t>Promouvoir l'égalité et l'inclusion</a:t>
            </a:r>
          </a:p>
        </p:txBody>
      </p:sp>
    </p:spTree>
    <p:extLst>
      <p:ext uri="{BB962C8B-B14F-4D97-AF65-F5344CB8AC3E}">
        <p14:creationId xmlns:p14="http://schemas.microsoft.com/office/powerpoint/2010/main" val="2932340131"/>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ZoneTexte 82"/>
          <p:cNvSpPr txBox="1"/>
          <p:nvPr/>
        </p:nvSpPr>
        <p:spPr>
          <a:xfrm>
            <a:off x="219047" y="287708"/>
            <a:ext cx="6801862" cy="338554"/>
          </a:xfrm>
          <a:prstGeom prst="rect">
            <a:avLst/>
          </a:prstGeom>
          <a:noFill/>
        </p:spPr>
        <p:txBody>
          <a:bodyPr wrap="none" rtlCol="0">
            <a:spAutoFit/>
          </a:bodyPr>
          <a:lstStyle/>
          <a:p>
            <a:r>
              <a:rPr lang="fr-FR" sz="1600" b="1" i="1" dirty="0">
                <a:latin typeface="Tahoma" panose="020B0604030504040204" pitchFamily="34" charset="0"/>
                <a:ea typeface="Tahoma" panose="020B0604030504040204" pitchFamily="34" charset="0"/>
                <a:cs typeface="Tahoma" panose="020B0604030504040204" pitchFamily="34" charset="0"/>
              </a:rPr>
              <a:t>Notre démarche innovante s’articule autour des axes ci-dessous</a:t>
            </a:r>
            <a:endParaRPr lang="en-US" sz="1600" b="1" i="1" dirty="0">
              <a:latin typeface="Tahoma" panose="020B0604030504040204" pitchFamily="34" charset="0"/>
              <a:ea typeface="Tahoma" panose="020B0604030504040204" pitchFamily="34" charset="0"/>
              <a:cs typeface="Tahoma" panose="020B0604030504040204" pitchFamily="34" charset="0"/>
            </a:endParaRPr>
          </a:p>
        </p:txBody>
      </p:sp>
      <p:grpSp>
        <p:nvGrpSpPr>
          <p:cNvPr id="183" name="Groupe 182"/>
          <p:cNvGrpSpPr/>
          <p:nvPr/>
        </p:nvGrpSpPr>
        <p:grpSpPr>
          <a:xfrm>
            <a:off x="437902" y="960736"/>
            <a:ext cx="1973463" cy="2351987"/>
            <a:chOff x="158760" y="1473921"/>
            <a:chExt cx="1934646" cy="2114793"/>
          </a:xfrm>
        </p:grpSpPr>
        <p:grpSp>
          <p:nvGrpSpPr>
            <p:cNvPr id="40" name="Groupe 39"/>
            <p:cNvGrpSpPr/>
            <p:nvPr/>
          </p:nvGrpSpPr>
          <p:grpSpPr>
            <a:xfrm>
              <a:off x="848993" y="1473921"/>
              <a:ext cx="560262" cy="1114427"/>
              <a:chOff x="672860" y="1190445"/>
              <a:chExt cx="1155940" cy="1958197"/>
            </a:xfrm>
          </p:grpSpPr>
          <p:grpSp>
            <p:nvGrpSpPr>
              <p:cNvPr id="12" name="Groupe 11"/>
              <p:cNvGrpSpPr/>
              <p:nvPr/>
            </p:nvGrpSpPr>
            <p:grpSpPr>
              <a:xfrm>
                <a:off x="672860" y="1190445"/>
                <a:ext cx="1155940" cy="1958197"/>
                <a:chOff x="3305088" y="4217240"/>
                <a:chExt cx="3214143" cy="6294701"/>
              </a:xfrm>
            </p:grpSpPr>
            <p:sp>
              <p:nvSpPr>
                <p:cNvPr id="13" name="Straight Connector 81">
                  <a:extLst>
                    <a:ext uri="{FF2B5EF4-FFF2-40B4-BE49-F238E27FC236}">
                      <a16:creationId xmlns:a16="http://schemas.microsoft.com/office/drawing/2014/main" id="{DB7BC510-FE72-4DA5-CF73-F32101FF6E2C}"/>
                    </a:ext>
                  </a:extLst>
                </p:cNvPr>
                <p:cNvSpPr/>
                <p:nvPr/>
              </p:nvSpPr>
              <p:spPr>
                <a:xfrm>
                  <a:off x="4912160" y="8605214"/>
                  <a:ext cx="0" cy="1906727"/>
                </a:xfrm>
                <a:prstGeom prst="line">
                  <a:avLst/>
                </a:prstGeom>
                <a:noFill/>
                <a:ln w="38100" cap="flat">
                  <a:solidFill>
                    <a:srgbClr val="E28150"/>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Freeform 154">
                  <a:extLst>
                    <a:ext uri="{FF2B5EF4-FFF2-40B4-BE49-F238E27FC236}">
                      <a16:creationId xmlns:a16="http://schemas.microsoft.com/office/drawing/2014/main" id="{942CFD31-BFF5-9CD1-F874-7CFDAEF0B32C}"/>
                    </a:ext>
                  </a:extLst>
                </p:cNvPr>
                <p:cNvSpPr/>
                <p:nvPr/>
              </p:nvSpPr>
              <p:spPr>
                <a:xfrm>
                  <a:off x="3305088" y="4217240"/>
                  <a:ext cx="3214143" cy="4316938"/>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rgbClr val="E28150"/>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9" name="ZoneTexte 38"/>
              <p:cNvSpPr txBox="1"/>
              <p:nvPr/>
            </p:nvSpPr>
            <p:spPr>
              <a:xfrm>
                <a:off x="837125" y="1320861"/>
                <a:ext cx="814862" cy="760473"/>
              </a:xfrm>
              <a:prstGeom prst="ellipse">
                <a:avLst/>
              </a:prstGeom>
              <a:noFill/>
              <a:ln>
                <a:solidFill>
                  <a:schemeClr val="accent2"/>
                </a:solidFill>
              </a:ln>
            </p:spPr>
            <p:txBody>
              <a:bodyPr wrap="square" rtlCol="0">
                <a:spAutoFit/>
              </a:bodyPr>
              <a:lstStyle/>
              <a:p>
                <a:r>
                  <a:rPr lang="fr-FR" sz="1400" b="1" dirty="0">
                    <a:latin typeface="Tahoma" panose="020B0604030504040204" pitchFamily="34" charset="0"/>
                    <a:ea typeface="Tahoma" panose="020B0604030504040204" pitchFamily="34" charset="0"/>
                    <a:cs typeface="Tahoma" panose="020B0604030504040204" pitchFamily="34" charset="0"/>
                  </a:rPr>
                  <a:t>1</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sp>
          <p:nvSpPr>
            <p:cNvPr id="84" name="Rectangle 83"/>
            <p:cNvSpPr/>
            <p:nvPr/>
          </p:nvSpPr>
          <p:spPr>
            <a:xfrm>
              <a:off x="158760" y="2515853"/>
              <a:ext cx="1934646" cy="1072861"/>
            </a:xfrm>
            <a:prstGeom prst="rect">
              <a:avLst/>
            </a:prstGeom>
            <a:noFill/>
            <a:ln>
              <a:solidFill>
                <a:schemeClr val="accent2"/>
              </a:solidFill>
              <a:prstDash val="dash"/>
            </a:ln>
          </p:spPr>
          <p:txBody>
            <a:bodyPr wrap="square">
              <a:spAutoFit/>
            </a:bodyPr>
            <a:lstStyle/>
            <a:p>
              <a:r>
                <a:rPr lang="fr-CI" sz="1600" b="1" dirty="0">
                  <a:solidFill>
                    <a:schemeClr val="accent2"/>
                  </a:solidFill>
                  <a:latin typeface="Tahoma" panose="020B0604030504040204" pitchFamily="34" charset="0"/>
                  <a:ea typeface="Tahoma" panose="020B0604030504040204" pitchFamily="34" charset="0"/>
                  <a:cs typeface="Tahoma" panose="020B0604030504040204" pitchFamily="34" charset="0"/>
                </a:rPr>
                <a:t>Réformes du Cadre Juridique</a:t>
              </a:r>
            </a:p>
            <a:p>
              <a:pPr marL="285750" indent="-285750">
                <a:buFont typeface="Wingdings" panose="05000000000000000000" pitchFamily="2" charset="2"/>
                <a:buChar char="§"/>
              </a:pPr>
              <a:r>
                <a:rPr lang="fr-CI" sz="1200" b="1" dirty="0">
                  <a:latin typeface="Tahoma" panose="020B0604030504040204" pitchFamily="34" charset="0"/>
                  <a:ea typeface="Tahoma" panose="020B0604030504040204" pitchFamily="34" charset="0"/>
                  <a:cs typeface="Tahoma" panose="020B0604030504040204" pitchFamily="34" charset="0"/>
                </a:rPr>
                <a:t>03 Textes législatifs et 15 </a:t>
              </a:r>
              <a:r>
                <a:rPr lang="fr-CI" sz="1200" b="1" dirty="0" err="1">
                  <a:latin typeface="Tahoma" panose="020B0604030504040204" pitchFamily="34" charset="0"/>
                  <a:ea typeface="Tahoma" panose="020B0604030504040204" pitchFamily="34" charset="0"/>
                  <a:cs typeface="Tahoma" panose="020B0604030504040204" pitchFamily="34" charset="0"/>
                </a:rPr>
                <a:t>reglémentaires</a:t>
              </a:r>
              <a:endParaRPr lang="fr-CI" sz="1200" b="1"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85" name="Groupe 184"/>
          <p:cNvGrpSpPr/>
          <p:nvPr/>
        </p:nvGrpSpPr>
        <p:grpSpPr>
          <a:xfrm>
            <a:off x="2448536" y="936216"/>
            <a:ext cx="2482332" cy="3524741"/>
            <a:chOff x="331425" y="4153880"/>
            <a:chExt cx="2482332" cy="3524741"/>
          </a:xfrm>
        </p:grpSpPr>
        <p:sp>
          <p:nvSpPr>
            <p:cNvPr id="91" name="Rectangle 90"/>
            <p:cNvSpPr/>
            <p:nvPr/>
          </p:nvSpPr>
          <p:spPr>
            <a:xfrm>
              <a:off x="331425" y="4918160"/>
              <a:ext cx="2482332" cy="2760461"/>
            </a:xfrm>
            <a:prstGeom prst="rect">
              <a:avLst/>
            </a:prstGeom>
            <a:noFill/>
            <a:ln>
              <a:solidFill>
                <a:srgbClr val="0070C0"/>
              </a:solidFill>
              <a:prstDash val="dash"/>
            </a:ln>
          </p:spPr>
          <p:txBody>
            <a:bodyPr wrap="square">
              <a:spAutoFit/>
            </a:bodyPr>
            <a:lstStyle/>
            <a:p>
              <a:r>
                <a:rPr lang="fr-CI" sz="1600" b="1" dirty="0">
                  <a:solidFill>
                    <a:schemeClr val="accent2"/>
                  </a:solidFill>
                  <a:latin typeface="Tahoma" panose="020B0604030504040204" pitchFamily="34" charset="0"/>
                  <a:ea typeface="Tahoma" panose="020B0604030504040204" pitchFamily="34" charset="0"/>
                  <a:cs typeface="Tahoma" panose="020B0604030504040204" pitchFamily="34" charset="0"/>
                </a:rPr>
                <a:t>Modernisation des services </a:t>
              </a: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Déploiement du SYGIDAN </a:t>
              </a: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Signature électronique </a:t>
              </a:r>
            </a:p>
            <a:p>
              <a:pPr marL="285750" indent="-285750">
                <a:buFont typeface="Wingdings" panose="05000000000000000000" pitchFamily="2" charset="2"/>
                <a:buChar char="§"/>
              </a:pPr>
              <a:r>
                <a:rPr lang="fr-CI" sz="1400" b="1" dirty="0">
                  <a:latin typeface="Tahoma" panose="020B0604030504040204" pitchFamily="34" charset="0"/>
                  <a:ea typeface="Tahoma" panose="020B0604030504040204" pitchFamily="34" charset="0"/>
                  <a:cs typeface="Tahoma" panose="020B0604030504040204" pitchFamily="34" charset="0"/>
                </a:rPr>
                <a:t>Examen et approbation des documents budgétaires par voie électronique </a:t>
              </a:r>
              <a:endParaRPr lang="fr-FR" sz="1400" b="1"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03 Salles multimédia</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nvGrpSpPr>
            <p:cNvPr id="127" name="Groupe 126"/>
            <p:cNvGrpSpPr/>
            <p:nvPr/>
          </p:nvGrpSpPr>
          <p:grpSpPr>
            <a:xfrm>
              <a:off x="1169292" y="4153880"/>
              <a:ext cx="560262" cy="776856"/>
              <a:chOff x="672859" y="1190445"/>
              <a:chExt cx="1155940" cy="1365040"/>
            </a:xfrm>
          </p:grpSpPr>
          <p:grpSp>
            <p:nvGrpSpPr>
              <p:cNvPr id="128" name="Groupe 127"/>
              <p:cNvGrpSpPr/>
              <p:nvPr/>
            </p:nvGrpSpPr>
            <p:grpSpPr>
              <a:xfrm>
                <a:off x="672859" y="1190445"/>
                <a:ext cx="1155940" cy="1365040"/>
                <a:chOff x="3305088" y="4217240"/>
                <a:chExt cx="3214145" cy="4387973"/>
              </a:xfrm>
            </p:grpSpPr>
            <p:sp>
              <p:nvSpPr>
                <p:cNvPr id="130" name="Straight Connector 81">
                  <a:extLst>
                    <a:ext uri="{FF2B5EF4-FFF2-40B4-BE49-F238E27FC236}">
                      <a16:creationId xmlns:a16="http://schemas.microsoft.com/office/drawing/2014/main" id="{DB7BC510-FE72-4DA5-CF73-F32101FF6E2C}"/>
                    </a:ext>
                  </a:extLst>
                </p:cNvPr>
                <p:cNvSpPr/>
                <p:nvPr/>
              </p:nvSpPr>
              <p:spPr>
                <a:xfrm flipH="1" flipV="1">
                  <a:off x="4686788" y="8583314"/>
                  <a:ext cx="225373" cy="21899"/>
                </a:xfrm>
                <a:prstGeom prst="line">
                  <a:avLst/>
                </a:prstGeom>
                <a:noFill/>
                <a:ln w="38100" cap="flat">
                  <a:solidFill>
                    <a:schemeClr val="accent5"/>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1" name="Freeform 154">
                  <a:extLst>
                    <a:ext uri="{FF2B5EF4-FFF2-40B4-BE49-F238E27FC236}">
                      <a16:creationId xmlns:a16="http://schemas.microsoft.com/office/drawing/2014/main" id="{942CFD31-BFF5-9CD1-F874-7CFDAEF0B32C}"/>
                    </a:ext>
                  </a:extLst>
                </p:cNvPr>
                <p:cNvSpPr/>
                <p:nvPr/>
              </p:nvSpPr>
              <p:spPr>
                <a:xfrm>
                  <a:off x="3305088" y="4217240"/>
                  <a:ext cx="3214145" cy="4316939"/>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chemeClr val="accent5"/>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2"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29" name="ZoneTexte 128"/>
              <p:cNvSpPr txBox="1"/>
              <p:nvPr/>
            </p:nvSpPr>
            <p:spPr>
              <a:xfrm>
                <a:off x="837124" y="1320862"/>
                <a:ext cx="814862" cy="760474"/>
              </a:xfrm>
              <a:prstGeom prst="ellipse">
                <a:avLst/>
              </a:prstGeom>
              <a:noFill/>
              <a:ln>
                <a:solidFill>
                  <a:schemeClr val="accent5"/>
                </a:solidFill>
              </a:ln>
            </p:spPr>
            <p:txBody>
              <a:bodyPr wrap="square" rtlCol="0">
                <a:spAutoFit/>
              </a:bodyPr>
              <a:lstStyle/>
              <a:p>
                <a:r>
                  <a:rPr lang="fr-FR" sz="1400" b="1" dirty="0">
                    <a:latin typeface="Tahoma" panose="020B0604030504040204" pitchFamily="34" charset="0"/>
                    <a:ea typeface="Tahoma" panose="020B0604030504040204" pitchFamily="34" charset="0"/>
                    <a:cs typeface="Tahoma" panose="020B0604030504040204" pitchFamily="34" charset="0"/>
                  </a:rPr>
                  <a:t>2</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84" name="Groupe 183"/>
          <p:cNvGrpSpPr/>
          <p:nvPr/>
        </p:nvGrpSpPr>
        <p:grpSpPr>
          <a:xfrm>
            <a:off x="5923551" y="572095"/>
            <a:ext cx="2544240" cy="4241535"/>
            <a:chOff x="2461083" y="1143915"/>
            <a:chExt cx="2277140" cy="4241535"/>
          </a:xfrm>
        </p:grpSpPr>
        <p:sp>
          <p:nvSpPr>
            <p:cNvPr id="98" name="Rectangle 97"/>
            <p:cNvSpPr/>
            <p:nvPr/>
          </p:nvSpPr>
          <p:spPr>
            <a:xfrm>
              <a:off x="2461083" y="2215351"/>
              <a:ext cx="2277140" cy="3170099"/>
            </a:xfrm>
            <a:prstGeom prst="rect">
              <a:avLst/>
            </a:prstGeom>
            <a:ln>
              <a:solidFill>
                <a:schemeClr val="accent6"/>
              </a:solidFill>
              <a:prstDash val="dash"/>
            </a:ln>
          </p:spPr>
          <p:txBody>
            <a:bodyPr wrap="square">
              <a:spAutoFit/>
            </a:bodyPr>
            <a:lstStyle/>
            <a:p>
              <a:r>
                <a:rPr lang="fr-CI" sz="1600" b="1" dirty="0">
                  <a:solidFill>
                    <a:schemeClr val="accent2"/>
                  </a:solidFill>
                  <a:latin typeface="Tahoma" panose="020B0604030504040204" pitchFamily="34" charset="0"/>
                  <a:ea typeface="Tahoma" panose="020B0604030504040204" pitchFamily="34" charset="0"/>
                  <a:cs typeface="Tahoma" panose="020B0604030504040204" pitchFamily="34" charset="0"/>
                </a:rPr>
                <a:t>optimisation des finances locales</a:t>
              </a: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Mobilisation des recettes propres par voie électronique</a:t>
              </a: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Constitution de base de données </a:t>
              </a:r>
              <a:r>
                <a:rPr lang="fr-FR" sz="1400" b="1" dirty="0" err="1">
                  <a:latin typeface="Tahoma" panose="020B0604030504040204" pitchFamily="34" charset="0"/>
                  <a:ea typeface="Tahoma" panose="020B0604030504040204" pitchFamily="34" charset="0"/>
                  <a:cs typeface="Tahoma" panose="020B0604030504040204" pitchFamily="34" charset="0"/>
                </a:rPr>
                <a:t>géoreferencée</a:t>
              </a:r>
              <a:r>
                <a:rPr lang="fr-FR" sz="1400" b="1" dirty="0">
                  <a:latin typeface="Tahoma" panose="020B0604030504040204" pitchFamily="34" charset="0"/>
                  <a:ea typeface="Tahoma" panose="020B0604030504040204" pitchFamily="34" charset="0"/>
                  <a:cs typeface="Tahoma" panose="020B0604030504040204" pitchFamily="34" charset="0"/>
                </a:rPr>
                <a:t> des contribuables</a:t>
              </a:r>
            </a:p>
            <a:p>
              <a:pPr marL="285750" indent="-285750">
                <a:buFont typeface="Wingdings" panose="05000000000000000000" pitchFamily="2" charset="2"/>
                <a:buChar char="§"/>
              </a:pPr>
              <a:r>
                <a:rPr lang="fr-CI" sz="1400" b="1" dirty="0">
                  <a:latin typeface="Tahoma" panose="020B0604030504040204" pitchFamily="34" charset="0"/>
                  <a:ea typeface="Tahoma" panose="020B0604030504040204" pitchFamily="34" charset="0"/>
                  <a:cs typeface="Tahoma" panose="020B0604030504040204" pitchFamily="34" charset="0"/>
                </a:rPr>
                <a:t>Interaction avec les opérateurs économiques </a:t>
              </a:r>
            </a:p>
            <a:p>
              <a:r>
                <a:rPr lang="fr-CI" sz="1400" b="1" dirty="0">
                  <a:latin typeface="Tahoma" panose="020B0604030504040204" pitchFamily="34" charset="0"/>
                  <a:ea typeface="Tahoma" panose="020B0604030504040204" pitchFamily="34" charset="0"/>
                  <a:cs typeface="Tahoma" panose="020B0604030504040204" pitchFamily="34" charset="0"/>
                </a:rPr>
                <a:t>( SYGIDAN Fournisseurs)</a:t>
              </a:r>
              <a:endParaRPr lang="fr-FR" sz="1400" b="1" dirty="0">
                <a:latin typeface="Tahoma" panose="020B0604030504040204" pitchFamily="34" charset="0"/>
                <a:ea typeface="Tahoma" panose="020B0604030504040204" pitchFamily="34" charset="0"/>
                <a:cs typeface="Tahoma" panose="020B0604030504040204" pitchFamily="34" charset="0"/>
              </a:endParaRPr>
            </a:p>
            <a:p>
              <a:r>
                <a:rPr lang="fr-FR" sz="1400" b="1" dirty="0">
                  <a:latin typeface="Tahoma" panose="020B0604030504040204" pitchFamily="34" charset="0"/>
                  <a:ea typeface="Tahoma" panose="020B0604030504040204" pitchFamily="34" charset="0"/>
                  <a:cs typeface="Tahoma" panose="020B0604030504040204" pitchFamily="34" charset="0"/>
                </a:rPr>
                <a:t> </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nvGrpSpPr>
            <p:cNvPr id="133" name="Groupe 132"/>
            <p:cNvGrpSpPr/>
            <p:nvPr/>
          </p:nvGrpSpPr>
          <p:grpSpPr>
            <a:xfrm>
              <a:off x="3363622" y="1143915"/>
              <a:ext cx="560262" cy="1114427"/>
              <a:chOff x="672860" y="1190445"/>
              <a:chExt cx="1155940" cy="1958197"/>
            </a:xfrm>
          </p:grpSpPr>
          <p:grpSp>
            <p:nvGrpSpPr>
              <p:cNvPr id="134" name="Groupe 133"/>
              <p:cNvGrpSpPr/>
              <p:nvPr/>
            </p:nvGrpSpPr>
            <p:grpSpPr>
              <a:xfrm>
                <a:off x="672860" y="1190445"/>
                <a:ext cx="1155940" cy="1958197"/>
                <a:chOff x="3305088" y="4217240"/>
                <a:chExt cx="3214143" cy="6294701"/>
              </a:xfrm>
            </p:grpSpPr>
            <p:sp>
              <p:nvSpPr>
                <p:cNvPr id="136" name="Straight Connector 81">
                  <a:extLst>
                    <a:ext uri="{FF2B5EF4-FFF2-40B4-BE49-F238E27FC236}">
                      <a16:creationId xmlns:a16="http://schemas.microsoft.com/office/drawing/2014/main" id="{DB7BC510-FE72-4DA5-CF73-F32101FF6E2C}"/>
                    </a:ext>
                  </a:extLst>
                </p:cNvPr>
                <p:cNvSpPr/>
                <p:nvPr/>
              </p:nvSpPr>
              <p:spPr>
                <a:xfrm>
                  <a:off x="4912160" y="8605214"/>
                  <a:ext cx="0" cy="1906727"/>
                </a:xfrm>
                <a:prstGeom prst="line">
                  <a:avLst/>
                </a:prstGeom>
                <a:noFill/>
                <a:ln w="38100" cap="flat">
                  <a:solidFill>
                    <a:schemeClr val="accent6"/>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7" name="Freeform 154">
                  <a:extLst>
                    <a:ext uri="{FF2B5EF4-FFF2-40B4-BE49-F238E27FC236}">
                      <a16:creationId xmlns:a16="http://schemas.microsoft.com/office/drawing/2014/main" id="{942CFD31-BFF5-9CD1-F874-7CFDAEF0B32C}"/>
                    </a:ext>
                  </a:extLst>
                </p:cNvPr>
                <p:cNvSpPr/>
                <p:nvPr/>
              </p:nvSpPr>
              <p:spPr>
                <a:xfrm>
                  <a:off x="3305088" y="4217240"/>
                  <a:ext cx="3214143" cy="4316938"/>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chemeClr val="accent6"/>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8"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35" name="ZoneTexte 134"/>
              <p:cNvSpPr txBox="1"/>
              <p:nvPr/>
            </p:nvSpPr>
            <p:spPr>
              <a:xfrm>
                <a:off x="837125" y="1320861"/>
                <a:ext cx="814862" cy="760473"/>
              </a:xfrm>
              <a:prstGeom prst="ellipse">
                <a:avLst/>
              </a:prstGeom>
              <a:noFill/>
              <a:ln>
                <a:solidFill>
                  <a:schemeClr val="accent6"/>
                </a:solidFill>
              </a:ln>
            </p:spPr>
            <p:txBody>
              <a:bodyPr wrap="square" rtlCol="0">
                <a:spAutoFit/>
              </a:bodyPr>
              <a:lstStyle/>
              <a:p>
                <a:r>
                  <a:rPr lang="fr-FR" sz="1400" b="1" dirty="0">
                    <a:latin typeface="Tahoma" panose="020B0604030504040204" pitchFamily="34" charset="0"/>
                    <a:ea typeface="Tahoma" panose="020B0604030504040204" pitchFamily="34" charset="0"/>
                    <a:cs typeface="Tahoma" panose="020B0604030504040204" pitchFamily="34" charset="0"/>
                  </a:rPr>
                  <a:t>3</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88" name="Groupe 187"/>
          <p:cNvGrpSpPr/>
          <p:nvPr/>
        </p:nvGrpSpPr>
        <p:grpSpPr>
          <a:xfrm>
            <a:off x="8650317" y="714047"/>
            <a:ext cx="2902763" cy="2679091"/>
            <a:chOff x="5518658" y="3962754"/>
            <a:chExt cx="2369407" cy="3047388"/>
          </a:xfrm>
        </p:grpSpPr>
        <p:sp>
          <p:nvSpPr>
            <p:cNvPr id="119" name="Rectangle 118"/>
            <p:cNvSpPr/>
            <p:nvPr/>
          </p:nvSpPr>
          <p:spPr>
            <a:xfrm>
              <a:off x="5518658" y="4944629"/>
              <a:ext cx="2369407" cy="2065513"/>
            </a:xfrm>
            <a:prstGeom prst="rect">
              <a:avLst/>
            </a:prstGeom>
            <a:ln>
              <a:solidFill>
                <a:srgbClr val="00B0F0"/>
              </a:solidFill>
              <a:prstDash val="dashDot"/>
            </a:ln>
          </p:spPr>
          <p:txBody>
            <a:bodyPr wrap="square">
              <a:spAutoFit/>
            </a:bodyPr>
            <a:lstStyle/>
            <a:p>
              <a:pPr algn="just"/>
              <a:r>
                <a:rPr lang="fr-FR" sz="1600" b="1" dirty="0">
                  <a:solidFill>
                    <a:schemeClr val="accent2"/>
                  </a:solidFill>
                  <a:latin typeface="Tahoma" panose="020B0604030504040204" pitchFamily="34" charset="0"/>
                  <a:ea typeface="Tahoma" panose="020B0604030504040204" pitchFamily="34" charset="0"/>
                  <a:cs typeface="Tahoma" panose="020B0604030504040204" pitchFamily="34" charset="0"/>
                </a:rPr>
                <a:t>Territorialisation de la lutte contre le changement climatique</a:t>
              </a:r>
            </a:p>
            <a:p>
              <a:pPr marL="285750" indent="-285750" algn="just">
                <a:buFont typeface="Wingdings" panose="05000000000000000000" pitchFamily="2" charset="2"/>
                <a:buChar char="§"/>
              </a:pPr>
              <a:r>
                <a:rPr lang="fr-FR" sz="1600" b="1" dirty="0">
                  <a:latin typeface="Tahoma" panose="020B0604030504040204" pitchFamily="34" charset="0"/>
                  <a:ea typeface="Tahoma" panose="020B0604030504040204" pitchFamily="34" charset="0"/>
                  <a:cs typeface="Tahoma" panose="020B0604030504040204" pitchFamily="34" charset="0"/>
                </a:rPr>
                <a:t>Axe climat dans les PDL </a:t>
              </a:r>
            </a:p>
            <a:p>
              <a:pPr marL="285750" indent="-285750" algn="just">
                <a:buFont typeface="Wingdings" panose="05000000000000000000" pitchFamily="2" charset="2"/>
                <a:buChar char="§"/>
              </a:pPr>
              <a:r>
                <a:rPr lang="fr-FR" sz="1600" b="1" dirty="0">
                  <a:latin typeface="Tahoma" panose="020B0604030504040204" pitchFamily="34" charset="0"/>
                  <a:ea typeface="Tahoma" panose="020B0604030504040204" pitchFamily="34" charset="0"/>
                  <a:cs typeface="Tahoma" panose="020B0604030504040204" pitchFamily="34" charset="0"/>
                </a:rPr>
                <a:t>Projets de résilience climatique (Local; Net </a:t>
              </a:r>
              <a:r>
                <a:rPr lang="fr-FR" sz="1600" b="1" dirty="0" err="1">
                  <a:latin typeface="Tahoma" panose="020B0604030504040204" pitchFamily="34" charset="0"/>
                  <a:ea typeface="Tahoma" panose="020B0604030504040204" pitchFamily="34" charset="0"/>
                  <a:cs typeface="Tahoma" panose="020B0604030504040204" pitchFamily="34" charset="0"/>
                </a:rPr>
                <a:t>zero</a:t>
              </a:r>
              <a:r>
                <a:rPr lang="fr-FR" sz="1600" b="1" dirty="0">
                  <a:latin typeface="Tahoma" panose="020B0604030504040204" pitchFamily="34" charset="0"/>
                  <a:ea typeface="Tahoma" panose="020B0604030504040204" pitchFamily="34" charset="0"/>
                  <a:cs typeface="Tahoma" panose="020B0604030504040204" pitchFamily="34" charset="0"/>
                </a:rPr>
                <a:t>)</a:t>
              </a:r>
              <a:endParaRPr lang="en-US" sz="1600" b="1" dirty="0">
                <a:latin typeface="Tahoma" panose="020B0604030504040204" pitchFamily="34" charset="0"/>
                <a:ea typeface="Tahoma" panose="020B0604030504040204" pitchFamily="34" charset="0"/>
                <a:cs typeface="Tahoma" panose="020B0604030504040204" pitchFamily="34" charset="0"/>
              </a:endParaRPr>
            </a:p>
          </p:txBody>
        </p:sp>
        <p:grpSp>
          <p:nvGrpSpPr>
            <p:cNvPr id="139" name="Groupe 138"/>
            <p:cNvGrpSpPr/>
            <p:nvPr/>
          </p:nvGrpSpPr>
          <p:grpSpPr>
            <a:xfrm>
              <a:off x="6373081" y="3962754"/>
              <a:ext cx="560262" cy="983356"/>
              <a:chOff x="696034" y="1151190"/>
              <a:chExt cx="1155940" cy="1727889"/>
            </a:xfrm>
          </p:grpSpPr>
          <p:grpSp>
            <p:nvGrpSpPr>
              <p:cNvPr id="140" name="Groupe 139"/>
              <p:cNvGrpSpPr/>
              <p:nvPr/>
            </p:nvGrpSpPr>
            <p:grpSpPr>
              <a:xfrm>
                <a:off x="696034" y="1151190"/>
                <a:ext cx="1155940" cy="1727889"/>
                <a:chOff x="3369524" y="4091055"/>
                <a:chExt cx="3214143" cy="5554366"/>
              </a:xfrm>
            </p:grpSpPr>
            <p:sp>
              <p:nvSpPr>
                <p:cNvPr id="142" name="Straight Connector 81">
                  <a:extLst>
                    <a:ext uri="{FF2B5EF4-FFF2-40B4-BE49-F238E27FC236}">
                      <a16:creationId xmlns:a16="http://schemas.microsoft.com/office/drawing/2014/main" id="{DB7BC510-FE72-4DA5-CF73-F32101FF6E2C}"/>
                    </a:ext>
                  </a:extLst>
                </p:cNvPr>
                <p:cNvSpPr/>
                <p:nvPr/>
              </p:nvSpPr>
              <p:spPr>
                <a:xfrm flipH="1">
                  <a:off x="5069511" y="8070321"/>
                  <a:ext cx="45615" cy="1575100"/>
                </a:xfrm>
                <a:prstGeom prst="line">
                  <a:avLst/>
                </a:prstGeom>
                <a:noFill/>
                <a:ln w="38100" cap="flat">
                  <a:solidFill>
                    <a:schemeClr val="accent5"/>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3" name="Freeform 154">
                  <a:extLst>
                    <a:ext uri="{FF2B5EF4-FFF2-40B4-BE49-F238E27FC236}">
                      <a16:creationId xmlns:a16="http://schemas.microsoft.com/office/drawing/2014/main" id="{942CFD31-BFF5-9CD1-F874-7CFDAEF0B32C}"/>
                    </a:ext>
                  </a:extLst>
                </p:cNvPr>
                <p:cNvSpPr/>
                <p:nvPr/>
              </p:nvSpPr>
              <p:spPr>
                <a:xfrm>
                  <a:off x="3369524" y="4091055"/>
                  <a:ext cx="3214143" cy="3979263"/>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rgbClr val="00B0F0"/>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4"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41" name="ZoneTexte 140"/>
              <p:cNvSpPr txBox="1"/>
              <p:nvPr/>
            </p:nvSpPr>
            <p:spPr>
              <a:xfrm>
                <a:off x="837124" y="1320861"/>
                <a:ext cx="814863" cy="865017"/>
              </a:xfrm>
              <a:prstGeom prst="ellipse">
                <a:avLst/>
              </a:prstGeom>
              <a:noFill/>
              <a:ln>
                <a:solidFill>
                  <a:schemeClr val="accent5"/>
                </a:solidFill>
              </a:ln>
            </p:spPr>
            <p:txBody>
              <a:bodyPr wrap="square" rtlCol="0">
                <a:spAutoFit/>
              </a:bodyPr>
              <a:lstStyle/>
              <a:p>
                <a:r>
                  <a:rPr lang="fr-CI" sz="1400" b="1" dirty="0">
                    <a:latin typeface="Tahoma" panose="020B0604030504040204" pitchFamily="34" charset="0"/>
                    <a:ea typeface="Tahoma" panose="020B0604030504040204" pitchFamily="34" charset="0"/>
                    <a:cs typeface="Tahoma" panose="020B0604030504040204" pitchFamily="34" charset="0"/>
                  </a:rPr>
                  <a:t>4</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86" name="Groupe 185"/>
          <p:cNvGrpSpPr/>
          <p:nvPr/>
        </p:nvGrpSpPr>
        <p:grpSpPr>
          <a:xfrm>
            <a:off x="4176187" y="3993187"/>
            <a:ext cx="2327061" cy="2615294"/>
            <a:chOff x="2869874" y="4296174"/>
            <a:chExt cx="2327061" cy="2615294"/>
          </a:xfrm>
        </p:grpSpPr>
        <p:sp>
          <p:nvSpPr>
            <p:cNvPr id="105" name="Rectangle 104"/>
            <p:cNvSpPr/>
            <p:nvPr/>
          </p:nvSpPr>
          <p:spPr>
            <a:xfrm>
              <a:off x="2869874" y="5341808"/>
              <a:ext cx="2327061" cy="1569660"/>
            </a:xfrm>
            <a:prstGeom prst="rect">
              <a:avLst/>
            </a:prstGeom>
            <a:noFill/>
            <a:ln>
              <a:solidFill>
                <a:srgbClr val="002060"/>
              </a:solidFill>
              <a:prstDash val="dashDot"/>
            </a:ln>
          </p:spPr>
          <p:txBody>
            <a:bodyPr wrap="square">
              <a:spAutoFit/>
            </a:bodyPr>
            <a:lstStyle/>
            <a:p>
              <a:r>
                <a:rPr lang="fr-CI" sz="1600" b="1" dirty="0">
                  <a:solidFill>
                    <a:schemeClr val="accent2"/>
                  </a:solidFill>
                  <a:latin typeface="Tahoma" panose="020B0604030504040204" pitchFamily="34" charset="0"/>
                  <a:ea typeface="Tahoma" panose="020B0604030504040204" pitchFamily="34" charset="0"/>
                  <a:cs typeface="Tahoma" panose="020B0604030504040204" pitchFamily="34" charset="0"/>
                </a:rPr>
                <a:t>Capacitation des ressources humaines</a:t>
              </a:r>
            </a:p>
            <a:p>
              <a:pPr marL="285750" indent="-285750">
                <a:buFont typeface="Wingdings" panose="05000000000000000000" pitchFamily="2" charset="2"/>
                <a:buChar char="§"/>
              </a:pPr>
              <a:r>
                <a:rPr lang="fr-CI" sz="1200" b="1" dirty="0">
                  <a:latin typeface="Tahoma" panose="020B0604030504040204" pitchFamily="34" charset="0"/>
                  <a:ea typeface="Tahoma" panose="020B0604030504040204" pitchFamily="34" charset="0"/>
                  <a:cs typeface="Tahoma" panose="020B0604030504040204" pitchFamily="34" charset="0"/>
                </a:rPr>
                <a:t>Mercredis de la décentralisation </a:t>
              </a:r>
            </a:p>
            <a:p>
              <a:pPr marL="285750" indent="-285750">
                <a:buFont typeface="Wingdings" panose="05000000000000000000" pitchFamily="2" charset="2"/>
                <a:buChar char="§"/>
              </a:pPr>
              <a:r>
                <a:rPr lang="fr-CI" sz="1200" b="1" dirty="0">
                  <a:latin typeface="Tahoma" panose="020B0604030504040204" pitchFamily="34" charset="0"/>
                  <a:ea typeface="Tahoma" panose="020B0604030504040204" pitchFamily="34" charset="0"/>
                  <a:cs typeface="Tahoma" panose="020B0604030504040204" pitchFamily="34" charset="0"/>
                </a:rPr>
                <a:t>Professionnalisation de la police municipale </a:t>
              </a:r>
            </a:p>
          </p:txBody>
        </p:sp>
        <p:grpSp>
          <p:nvGrpSpPr>
            <p:cNvPr id="147" name="Groupe 146"/>
            <p:cNvGrpSpPr/>
            <p:nvPr/>
          </p:nvGrpSpPr>
          <p:grpSpPr>
            <a:xfrm>
              <a:off x="3754680" y="4296174"/>
              <a:ext cx="560262" cy="1114427"/>
              <a:chOff x="672860" y="1190445"/>
              <a:chExt cx="1155940" cy="1958196"/>
            </a:xfrm>
          </p:grpSpPr>
          <p:grpSp>
            <p:nvGrpSpPr>
              <p:cNvPr id="148" name="Groupe 147"/>
              <p:cNvGrpSpPr/>
              <p:nvPr/>
            </p:nvGrpSpPr>
            <p:grpSpPr>
              <a:xfrm>
                <a:off x="672860" y="1190445"/>
                <a:ext cx="1155940" cy="1958196"/>
                <a:chOff x="3305088" y="4217241"/>
                <a:chExt cx="3214143" cy="6294700"/>
              </a:xfrm>
            </p:grpSpPr>
            <p:sp>
              <p:nvSpPr>
                <p:cNvPr id="150" name="Straight Connector 81">
                  <a:extLst>
                    <a:ext uri="{FF2B5EF4-FFF2-40B4-BE49-F238E27FC236}">
                      <a16:creationId xmlns:a16="http://schemas.microsoft.com/office/drawing/2014/main" id="{DB7BC510-FE72-4DA5-CF73-F32101FF6E2C}"/>
                    </a:ext>
                  </a:extLst>
                </p:cNvPr>
                <p:cNvSpPr/>
                <p:nvPr/>
              </p:nvSpPr>
              <p:spPr>
                <a:xfrm>
                  <a:off x="4912160" y="8605214"/>
                  <a:ext cx="0" cy="1906727"/>
                </a:xfrm>
                <a:prstGeom prst="line">
                  <a:avLst/>
                </a:prstGeom>
                <a:noFill/>
                <a:ln w="38100" cap="flat">
                  <a:solidFill>
                    <a:srgbClr val="002060"/>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1" name="Freeform 154">
                  <a:extLst>
                    <a:ext uri="{FF2B5EF4-FFF2-40B4-BE49-F238E27FC236}">
                      <a16:creationId xmlns:a16="http://schemas.microsoft.com/office/drawing/2014/main" id="{942CFD31-BFF5-9CD1-F874-7CFDAEF0B32C}"/>
                    </a:ext>
                  </a:extLst>
                </p:cNvPr>
                <p:cNvSpPr/>
                <p:nvPr/>
              </p:nvSpPr>
              <p:spPr>
                <a:xfrm>
                  <a:off x="3305088" y="4217241"/>
                  <a:ext cx="3214143" cy="4316939"/>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rgbClr val="002060"/>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2"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49" name="ZoneTexte 148"/>
              <p:cNvSpPr txBox="1"/>
              <p:nvPr/>
            </p:nvSpPr>
            <p:spPr>
              <a:xfrm>
                <a:off x="837125" y="1320861"/>
                <a:ext cx="814862" cy="760473"/>
              </a:xfrm>
              <a:prstGeom prst="ellipse">
                <a:avLst/>
              </a:prstGeom>
              <a:noFill/>
              <a:ln>
                <a:solidFill>
                  <a:srgbClr val="002060"/>
                </a:solidFill>
              </a:ln>
            </p:spPr>
            <p:txBody>
              <a:bodyPr wrap="square" rtlCol="0">
                <a:spAutoFit/>
              </a:bodyPr>
              <a:lstStyle/>
              <a:p>
                <a:r>
                  <a:rPr lang="fr-CI" sz="14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6</a:t>
                </a:r>
                <a:endParaRPr lang="en-US" sz="14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p:txBody>
          </p:sp>
        </p:grpSp>
      </p:grpSp>
      <p:grpSp>
        <p:nvGrpSpPr>
          <p:cNvPr id="2" name="Groupe 1"/>
          <p:cNvGrpSpPr/>
          <p:nvPr/>
        </p:nvGrpSpPr>
        <p:grpSpPr>
          <a:xfrm>
            <a:off x="493716" y="3529904"/>
            <a:ext cx="2953116" cy="3155420"/>
            <a:chOff x="325763" y="4100015"/>
            <a:chExt cx="2953116" cy="3155420"/>
          </a:xfrm>
        </p:grpSpPr>
        <p:sp>
          <p:nvSpPr>
            <p:cNvPr id="112" name="Rectangle 111"/>
            <p:cNvSpPr/>
            <p:nvPr/>
          </p:nvSpPr>
          <p:spPr>
            <a:xfrm>
              <a:off x="325763" y="5162554"/>
              <a:ext cx="2953116" cy="2092881"/>
            </a:xfrm>
            <a:prstGeom prst="rect">
              <a:avLst/>
            </a:prstGeom>
            <a:ln>
              <a:solidFill>
                <a:srgbClr val="FF0000"/>
              </a:solidFill>
              <a:prstDash val="dashDot"/>
            </a:ln>
          </p:spPr>
          <p:txBody>
            <a:bodyPr wrap="square">
              <a:spAutoFit/>
            </a:bodyPr>
            <a:lstStyle/>
            <a:p>
              <a:pPr lvl="0"/>
              <a:r>
                <a:rPr lang="fr-FR" sz="1600" b="1" dirty="0">
                  <a:solidFill>
                    <a:schemeClr val="accent2"/>
                  </a:solidFill>
                  <a:latin typeface="Tahoma" panose="020B0604030504040204" pitchFamily="34" charset="0"/>
                  <a:ea typeface="Tahoma" panose="020B0604030504040204" pitchFamily="34" charset="0"/>
                  <a:cs typeface="Tahoma" panose="020B0604030504040204" pitchFamily="34" charset="0"/>
                </a:rPr>
                <a:t>Promotion de la gouvernance participative</a:t>
              </a:r>
            </a:p>
            <a:p>
              <a:pPr marL="285750" lvl="0" indent="-285750">
                <a:buFont typeface="Wingdings" panose="05000000000000000000" pitchFamily="2" charset="2"/>
                <a:buChar char="§"/>
              </a:pPr>
              <a:r>
                <a:rPr lang="fr-FR" sz="1400" b="1" dirty="0" err="1">
                  <a:latin typeface="Tahoma" panose="020B0604030504040204" pitchFamily="34" charset="0"/>
                  <a:ea typeface="Tahoma" panose="020B0604030504040204" pitchFamily="34" charset="0"/>
                  <a:cs typeface="Tahoma" panose="020B0604030504040204" pitchFamily="34" charset="0"/>
                </a:rPr>
                <a:t>Modeli</a:t>
              </a:r>
              <a:r>
                <a:rPr lang="fr-FR" sz="1400" b="1" dirty="0">
                  <a:latin typeface="Tahoma" panose="020B0604030504040204" pitchFamily="34" charset="0"/>
                  <a:ea typeface="Tahoma" panose="020B0604030504040204" pitchFamily="34" charset="0"/>
                  <a:cs typeface="Tahoma" panose="020B0604030504040204" pitchFamily="34" charset="0"/>
                </a:rPr>
                <a:t> (JICA)</a:t>
              </a:r>
            </a:p>
            <a:p>
              <a:pPr marL="285750" lvl="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Programmation participative (PAGOF)</a:t>
              </a:r>
            </a:p>
            <a:p>
              <a:pPr marL="285750" lvl="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Interaction entre les citoyens et les Elus par voie électronique (SYGIDAN Citoyen)</a:t>
              </a:r>
              <a:endParaRPr lang="fr-CI" sz="1400" b="1" dirty="0">
                <a:latin typeface="Tahoma" panose="020B0604030504040204" pitchFamily="34" charset="0"/>
                <a:ea typeface="Tahoma" panose="020B0604030504040204" pitchFamily="34" charset="0"/>
                <a:cs typeface="Tahoma" panose="020B0604030504040204" pitchFamily="34" charset="0"/>
              </a:endParaRPr>
            </a:p>
          </p:txBody>
        </p:sp>
        <p:grpSp>
          <p:nvGrpSpPr>
            <p:cNvPr id="154" name="Groupe 153"/>
            <p:cNvGrpSpPr/>
            <p:nvPr/>
          </p:nvGrpSpPr>
          <p:grpSpPr>
            <a:xfrm>
              <a:off x="1389021" y="4100015"/>
              <a:ext cx="560262" cy="1114427"/>
              <a:chOff x="672860" y="1190445"/>
              <a:chExt cx="1155940" cy="1958197"/>
            </a:xfrm>
          </p:grpSpPr>
          <p:grpSp>
            <p:nvGrpSpPr>
              <p:cNvPr id="155" name="Groupe 154"/>
              <p:cNvGrpSpPr/>
              <p:nvPr/>
            </p:nvGrpSpPr>
            <p:grpSpPr>
              <a:xfrm>
                <a:off x="672860" y="1190445"/>
                <a:ext cx="1155940" cy="1958197"/>
                <a:chOff x="3305088" y="4217240"/>
                <a:chExt cx="3214143" cy="6294701"/>
              </a:xfrm>
            </p:grpSpPr>
            <p:sp>
              <p:nvSpPr>
                <p:cNvPr id="157" name="Straight Connector 81">
                  <a:extLst>
                    <a:ext uri="{FF2B5EF4-FFF2-40B4-BE49-F238E27FC236}">
                      <a16:creationId xmlns:a16="http://schemas.microsoft.com/office/drawing/2014/main" id="{DB7BC510-FE72-4DA5-CF73-F32101FF6E2C}"/>
                    </a:ext>
                  </a:extLst>
                </p:cNvPr>
                <p:cNvSpPr/>
                <p:nvPr/>
              </p:nvSpPr>
              <p:spPr>
                <a:xfrm>
                  <a:off x="4912160" y="8605214"/>
                  <a:ext cx="0" cy="1906727"/>
                </a:xfrm>
                <a:prstGeom prst="line">
                  <a:avLst/>
                </a:prstGeom>
                <a:noFill/>
                <a:ln w="38100" cap="flat">
                  <a:solidFill>
                    <a:srgbClr val="FF0000"/>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8" name="Freeform 154">
                  <a:extLst>
                    <a:ext uri="{FF2B5EF4-FFF2-40B4-BE49-F238E27FC236}">
                      <a16:creationId xmlns:a16="http://schemas.microsoft.com/office/drawing/2014/main" id="{942CFD31-BFF5-9CD1-F874-7CFDAEF0B32C}"/>
                    </a:ext>
                  </a:extLst>
                </p:cNvPr>
                <p:cNvSpPr/>
                <p:nvPr/>
              </p:nvSpPr>
              <p:spPr>
                <a:xfrm>
                  <a:off x="3305088" y="4217240"/>
                  <a:ext cx="3214143" cy="4316938"/>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rgbClr val="FF0000"/>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9"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56" name="ZoneTexte 155"/>
              <p:cNvSpPr txBox="1"/>
              <p:nvPr/>
            </p:nvSpPr>
            <p:spPr>
              <a:xfrm>
                <a:off x="837125" y="1320861"/>
                <a:ext cx="814862" cy="760473"/>
              </a:xfrm>
              <a:prstGeom prst="ellipse">
                <a:avLst/>
              </a:prstGeom>
              <a:noFill/>
              <a:ln>
                <a:solidFill>
                  <a:srgbClr val="FF0000"/>
                </a:solidFill>
              </a:ln>
            </p:spPr>
            <p:txBody>
              <a:bodyPr wrap="square" rtlCol="0">
                <a:spAutoFit/>
              </a:bodyPr>
              <a:lstStyle/>
              <a:p>
                <a:r>
                  <a:rPr lang="fr-FR" sz="1400" b="1" dirty="0">
                    <a:latin typeface="Tahoma" panose="020B0604030504040204" pitchFamily="34" charset="0"/>
                    <a:ea typeface="Tahoma" panose="020B0604030504040204" pitchFamily="34" charset="0"/>
                    <a:cs typeface="Tahoma" panose="020B0604030504040204" pitchFamily="34" charset="0"/>
                  </a:rPr>
                  <a:t>5</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89" name="Groupe 188"/>
          <p:cNvGrpSpPr/>
          <p:nvPr/>
        </p:nvGrpSpPr>
        <p:grpSpPr>
          <a:xfrm>
            <a:off x="7156075" y="3855059"/>
            <a:ext cx="2537471" cy="2531454"/>
            <a:chOff x="8927927" y="818605"/>
            <a:chExt cx="2427318" cy="2646461"/>
          </a:xfrm>
        </p:grpSpPr>
        <p:sp>
          <p:nvSpPr>
            <p:cNvPr id="126" name="Rectangle 125"/>
            <p:cNvSpPr/>
            <p:nvPr/>
          </p:nvSpPr>
          <p:spPr>
            <a:xfrm>
              <a:off x="8927927" y="1772295"/>
              <a:ext cx="2427318" cy="1692771"/>
            </a:xfrm>
            <a:prstGeom prst="rect">
              <a:avLst/>
            </a:prstGeom>
            <a:ln>
              <a:solidFill>
                <a:schemeClr val="accent2">
                  <a:lumMod val="75000"/>
                </a:schemeClr>
              </a:solidFill>
              <a:prstDash val="dashDot"/>
            </a:ln>
          </p:spPr>
          <p:txBody>
            <a:bodyPr wrap="square">
              <a:spAutoFit/>
            </a:bodyPr>
            <a:lstStyle/>
            <a:p>
              <a:r>
                <a:rPr lang="fr-FR" sz="1600" b="1" dirty="0">
                  <a:solidFill>
                    <a:schemeClr val="accent2"/>
                  </a:solidFill>
                  <a:latin typeface="Tahoma" panose="020B0604030504040204" pitchFamily="34" charset="0"/>
                  <a:ea typeface="Tahoma" panose="020B0604030504040204" pitchFamily="34" charset="0"/>
                  <a:cs typeface="Tahoma" panose="020B0604030504040204" pitchFamily="34" charset="0"/>
                </a:rPr>
                <a:t>Intégration du genre dans la politique de décentralisation </a:t>
              </a: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Création de cellule genre</a:t>
              </a:r>
            </a:p>
            <a:p>
              <a:pPr marL="285750" indent="-285750">
                <a:buFont typeface="Wingdings" panose="05000000000000000000" pitchFamily="2" charset="2"/>
                <a:buChar char="§"/>
              </a:pPr>
              <a:r>
                <a:rPr lang="fr-FR" sz="1400" b="1" dirty="0">
                  <a:latin typeface="Tahoma" panose="020B0604030504040204" pitchFamily="34" charset="0"/>
                  <a:ea typeface="Tahoma" panose="020B0604030504040204" pitchFamily="34" charset="0"/>
                  <a:cs typeface="Tahoma" panose="020B0604030504040204" pitchFamily="34" charset="0"/>
                </a:rPr>
                <a:t>Convention de collaboration (AFEAL)</a:t>
              </a:r>
            </a:p>
          </p:txBody>
        </p:sp>
        <p:grpSp>
          <p:nvGrpSpPr>
            <p:cNvPr id="162" name="Groupe 161"/>
            <p:cNvGrpSpPr/>
            <p:nvPr/>
          </p:nvGrpSpPr>
          <p:grpSpPr>
            <a:xfrm>
              <a:off x="9890257" y="818605"/>
              <a:ext cx="560262" cy="617605"/>
              <a:chOff x="672860" y="1190447"/>
              <a:chExt cx="1155940" cy="1085215"/>
            </a:xfrm>
          </p:grpSpPr>
          <p:grpSp>
            <p:nvGrpSpPr>
              <p:cNvPr id="163" name="Groupe 162"/>
              <p:cNvGrpSpPr/>
              <p:nvPr/>
            </p:nvGrpSpPr>
            <p:grpSpPr>
              <a:xfrm>
                <a:off x="672860" y="1190447"/>
                <a:ext cx="1155940" cy="1085215"/>
                <a:chOff x="3305088" y="4217246"/>
                <a:chExt cx="3214143" cy="3488467"/>
              </a:xfrm>
            </p:grpSpPr>
            <p:sp>
              <p:nvSpPr>
                <p:cNvPr id="166" name="Freeform 154">
                  <a:extLst>
                    <a:ext uri="{FF2B5EF4-FFF2-40B4-BE49-F238E27FC236}">
                      <a16:creationId xmlns:a16="http://schemas.microsoft.com/office/drawing/2014/main" id="{942CFD31-BFF5-9CD1-F874-7CFDAEF0B32C}"/>
                    </a:ext>
                  </a:extLst>
                </p:cNvPr>
                <p:cNvSpPr/>
                <p:nvPr/>
              </p:nvSpPr>
              <p:spPr>
                <a:xfrm>
                  <a:off x="3305088" y="4217246"/>
                  <a:ext cx="3214143" cy="3488467"/>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chemeClr val="accent2">
                    <a:lumMod val="75000"/>
                  </a:schemeClr>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7"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64" name="ZoneTexte 163"/>
              <p:cNvSpPr txBox="1"/>
              <p:nvPr/>
            </p:nvSpPr>
            <p:spPr>
              <a:xfrm>
                <a:off x="837125" y="1320862"/>
                <a:ext cx="814862" cy="760474"/>
              </a:xfrm>
              <a:prstGeom prst="ellipse">
                <a:avLst/>
              </a:prstGeom>
              <a:noFill/>
              <a:ln>
                <a:solidFill>
                  <a:schemeClr val="accent2">
                    <a:lumMod val="75000"/>
                  </a:schemeClr>
                </a:solidFill>
              </a:ln>
            </p:spPr>
            <p:txBody>
              <a:bodyPr wrap="square" rtlCol="0">
                <a:spAutoFit/>
              </a:bodyPr>
              <a:lstStyle/>
              <a:p>
                <a:r>
                  <a:rPr lang="fr-FR" sz="1400" b="1" dirty="0">
                    <a:latin typeface="Tahoma" panose="020B0604030504040204" pitchFamily="34" charset="0"/>
                    <a:ea typeface="Tahoma" panose="020B0604030504040204" pitchFamily="34" charset="0"/>
                    <a:cs typeface="Tahoma" panose="020B0604030504040204" pitchFamily="34" charset="0"/>
                  </a:rPr>
                  <a:t>7</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97" name="Groupe 196"/>
          <p:cNvGrpSpPr/>
          <p:nvPr/>
        </p:nvGrpSpPr>
        <p:grpSpPr>
          <a:xfrm>
            <a:off x="9291565" y="3288150"/>
            <a:ext cx="2640506" cy="2374789"/>
            <a:chOff x="9163451" y="3934893"/>
            <a:chExt cx="2640506" cy="2374789"/>
          </a:xfrm>
        </p:grpSpPr>
        <p:grpSp>
          <p:nvGrpSpPr>
            <p:cNvPr id="169" name="Groupe 168"/>
            <p:cNvGrpSpPr/>
            <p:nvPr/>
          </p:nvGrpSpPr>
          <p:grpSpPr>
            <a:xfrm>
              <a:off x="10255608" y="3934893"/>
              <a:ext cx="560262" cy="1114427"/>
              <a:chOff x="672860" y="1190445"/>
              <a:chExt cx="1155940" cy="1958197"/>
            </a:xfrm>
          </p:grpSpPr>
          <p:grpSp>
            <p:nvGrpSpPr>
              <p:cNvPr id="170" name="Groupe 169"/>
              <p:cNvGrpSpPr/>
              <p:nvPr/>
            </p:nvGrpSpPr>
            <p:grpSpPr>
              <a:xfrm>
                <a:off x="672860" y="1190445"/>
                <a:ext cx="1155940" cy="1958197"/>
                <a:chOff x="3305088" y="4217240"/>
                <a:chExt cx="3214143" cy="6294701"/>
              </a:xfrm>
            </p:grpSpPr>
            <p:sp>
              <p:nvSpPr>
                <p:cNvPr id="172" name="Straight Connector 81">
                  <a:extLst>
                    <a:ext uri="{FF2B5EF4-FFF2-40B4-BE49-F238E27FC236}">
                      <a16:creationId xmlns:a16="http://schemas.microsoft.com/office/drawing/2014/main" id="{DB7BC510-FE72-4DA5-CF73-F32101FF6E2C}"/>
                    </a:ext>
                  </a:extLst>
                </p:cNvPr>
                <p:cNvSpPr/>
                <p:nvPr/>
              </p:nvSpPr>
              <p:spPr>
                <a:xfrm>
                  <a:off x="4912160" y="8605214"/>
                  <a:ext cx="0" cy="1906727"/>
                </a:xfrm>
                <a:prstGeom prst="line">
                  <a:avLst/>
                </a:prstGeom>
                <a:noFill/>
                <a:ln w="38100" cap="flat">
                  <a:solidFill>
                    <a:schemeClr val="accent2">
                      <a:lumMod val="50000"/>
                    </a:schemeClr>
                  </a:solidFill>
                  <a:prstDash val="lgDash"/>
                  <a:round/>
                </a:ln>
              </p:spPr>
              <p:txBody>
                <a:bodyPr vert="horz" wrap="none" lIns="5400" tIns="5400" rIns="5400" bIns="54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3" name="Freeform 154">
                  <a:extLst>
                    <a:ext uri="{FF2B5EF4-FFF2-40B4-BE49-F238E27FC236}">
                      <a16:creationId xmlns:a16="http://schemas.microsoft.com/office/drawing/2014/main" id="{942CFD31-BFF5-9CD1-F874-7CFDAEF0B32C}"/>
                    </a:ext>
                  </a:extLst>
                </p:cNvPr>
                <p:cNvSpPr/>
                <p:nvPr/>
              </p:nvSpPr>
              <p:spPr>
                <a:xfrm>
                  <a:off x="3305088" y="4217240"/>
                  <a:ext cx="3214143" cy="4316938"/>
                </a:xfrm>
                <a:custGeom>
                  <a:avLst/>
                  <a:gdLst/>
                  <a:ahLst/>
                  <a:cxnLst>
                    <a:cxn ang="3cd4">
                      <a:pos x="hc" y="t"/>
                    </a:cxn>
                    <a:cxn ang="cd2">
                      <a:pos x="l" y="vc"/>
                    </a:cxn>
                    <a:cxn ang="cd4">
                      <a:pos x="hc" y="b"/>
                    </a:cxn>
                    <a:cxn ang="0">
                      <a:pos x="r" y="vc"/>
                    </a:cxn>
                  </a:cxnLst>
                  <a:rect l="l" t="t" r="r" b="b"/>
                  <a:pathLst>
                    <a:path w="2581" h="3465">
                      <a:moveTo>
                        <a:pt x="240" y="2040"/>
                      </a:moveTo>
                      <a:lnTo>
                        <a:pt x="1057" y="3337"/>
                      </a:lnTo>
                      <a:cubicBezTo>
                        <a:pt x="1165" y="3508"/>
                        <a:pt x="1416" y="3508"/>
                        <a:pt x="1524" y="3337"/>
                      </a:cubicBezTo>
                      <a:lnTo>
                        <a:pt x="2342" y="2040"/>
                      </a:lnTo>
                      <a:cubicBezTo>
                        <a:pt x="2493" y="1829"/>
                        <a:pt x="2581" y="1570"/>
                        <a:pt x="2581" y="1291"/>
                      </a:cubicBezTo>
                      <a:cubicBezTo>
                        <a:pt x="2581" y="578"/>
                        <a:pt x="2003" y="0"/>
                        <a:pt x="1291" y="0"/>
                      </a:cubicBezTo>
                      <a:cubicBezTo>
                        <a:pt x="578" y="0"/>
                        <a:pt x="0" y="578"/>
                        <a:pt x="0" y="1291"/>
                      </a:cubicBezTo>
                      <a:cubicBezTo>
                        <a:pt x="0" y="1570"/>
                        <a:pt x="89" y="1829"/>
                        <a:pt x="240" y="2040"/>
                      </a:cubicBezTo>
                      <a:close/>
                    </a:path>
                  </a:pathLst>
                </a:custGeom>
                <a:solidFill>
                  <a:schemeClr val="accent4">
                    <a:lumMod val="50000"/>
                  </a:schemeClr>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4" name="Freeform 155">
                  <a:extLst>
                    <a:ext uri="{FF2B5EF4-FFF2-40B4-BE49-F238E27FC236}">
                      <a16:creationId xmlns:a16="http://schemas.microsoft.com/office/drawing/2014/main" id="{E140612E-B825-C159-E399-DEA2D731AB9F}"/>
                    </a:ext>
                  </a:extLst>
                </p:cNvPr>
                <p:cNvSpPr/>
                <p:nvPr/>
              </p:nvSpPr>
              <p:spPr>
                <a:xfrm>
                  <a:off x="3509395" y="4478947"/>
                  <a:ext cx="2770640" cy="2771612"/>
                </a:xfrm>
                <a:custGeom>
                  <a:avLst/>
                  <a:gdLst/>
                  <a:ahLst/>
                  <a:cxnLst>
                    <a:cxn ang="3cd4">
                      <a:pos x="hc" y="t"/>
                    </a:cxn>
                    <a:cxn ang="cd2">
                      <a:pos x="l" y="vc"/>
                    </a:cxn>
                    <a:cxn ang="cd4">
                      <a:pos x="hc" y="b"/>
                    </a:cxn>
                    <a:cxn ang="0">
                      <a:pos x="r" y="vc"/>
                    </a:cxn>
                  </a:cxnLst>
                  <a:rect l="l" t="t" r="r" b="b"/>
                  <a:pathLst>
                    <a:path w="2225" h="2225">
                      <a:moveTo>
                        <a:pt x="0" y="1113"/>
                      </a:moveTo>
                      <a:cubicBezTo>
                        <a:pt x="0" y="498"/>
                        <a:pt x="498" y="0"/>
                        <a:pt x="1113" y="0"/>
                      </a:cubicBezTo>
                      <a:cubicBezTo>
                        <a:pt x="1727" y="0"/>
                        <a:pt x="2225" y="498"/>
                        <a:pt x="2225" y="1113"/>
                      </a:cubicBezTo>
                      <a:cubicBezTo>
                        <a:pt x="2225" y="1727"/>
                        <a:pt x="1727" y="2225"/>
                        <a:pt x="1113" y="2225"/>
                      </a:cubicBezTo>
                      <a:cubicBezTo>
                        <a:pt x="498" y="2225"/>
                        <a:pt x="0" y="1727"/>
                        <a:pt x="0" y="1113"/>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1828434" eaLnBrk="1" fontAlgn="auto" latinLnBrk="0" hangingPunct="0">
                    <a:lnSpc>
                      <a:spcPct val="100000"/>
                    </a:lnSpc>
                    <a:spcBef>
                      <a:spcPts val="0"/>
                    </a:spcBef>
                    <a:spcAft>
                      <a:spcPts val="0"/>
                    </a:spcAft>
                    <a:buClrTx/>
                    <a:buSzTx/>
                    <a:buFontTx/>
                    <a:buNone/>
                    <a:tabLst/>
                    <a:defRPr/>
                  </a:pPr>
                  <a:endParaRPr kumimoji="0" lang="en-none" sz="1800" b="0" i="0" u="none" strike="noStrike" kern="0" cap="none" spc="0" normalizeH="0" baseline="0" noProof="0">
                    <a:ln>
                      <a:noFill/>
                    </a:ln>
                    <a:solidFill>
                      <a:srgbClr val="747A94"/>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71" name="ZoneTexte 170"/>
              <p:cNvSpPr txBox="1"/>
              <p:nvPr/>
            </p:nvSpPr>
            <p:spPr>
              <a:xfrm>
                <a:off x="837125" y="1320861"/>
                <a:ext cx="814862" cy="760473"/>
              </a:xfrm>
              <a:prstGeom prst="ellipse">
                <a:avLst/>
              </a:prstGeom>
              <a:noFill/>
              <a:ln>
                <a:solidFill>
                  <a:schemeClr val="accent2">
                    <a:lumMod val="50000"/>
                  </a:schemeClr>
                </a:solidFill>
              </a:ln>
            </p:spPr>
            <p:txBody>
              <a:bodyPr wrap="square" rtlCol="0">
                <a:spAutoFit/>
              </a:bodyPr>
              <a:lstStyle/>
              <a:p>
                <a:r>
                  <a:rPr lang="fr-FR" sz="1400" b="1" dirty="0">
                    <a:latin typeface="Tahoma" panose="020B0604030504040204" pitchFamily="34" charset="0"/>
                    <a:ea typeface="Tahoma" panose="020B0604030504040204" pitchFamily="34" charset="0"/>
                    <a:cs typeface="Tahoma" panose="020B0604030504040204" pitchFamily="34" charset="0"/>
                  </a:rPr>
                  <a:t>8</a:t>
                </a:r>
                <a:endParaRPr lang="en-US" sz="1400" b="1" dirty="0">
                  <a:latin typeface="Tahoma" panose="020B0604030504040204" pitchFamily="34" charset="0"/>
                  <a:ea typeface="Tahoma" panose="020B0604030504040204" pitchFamily="34" charset="0"/>
                  <a:cs typeface="Tahoma" panose="020B0604030504040204" pitchFamily="34" charset="0"/>
                </a:endParaRPr>
              </a:p>
            </p:txBody>
          </p:sp>
        </p:grpSp>
        <p:sp>
          <p:nvSpPr>
            <p:cNvPr id="176" name="Rectangle 175"/>
            <p:cNvSpPr/>
            <p:nvPr/>
          </p:nvSpPr>
          <p:spPr>
            <a:xfrm>
              <a:off x="9163451" y="4986243"/>
              <a:ext cx="2640506" cy="1323439"/>
            </a:xfrm>
            <a:prstGeom prst="rect">
              <a:avLst/>
            </a:prstGeom>
            <a:ln>
              <a:solidFill>
                <a:schemeClr val="accent4">
                  <a:lumMod val="50000"/>
                </a:schemeClr>
              </a:solidFill>
              <a:prstDash val="dash"/>
            </a:ln>
          </p:spPr>
          <p:txBody>
            <a:bodyPr wrap="square">
              <a:spAutoFit/>
            </a:bodyPr>
            <a:lstStyle/>
            <a:p>
              <a:r>
                <a:rPr lang="fr-FR" sz="1600" b="1" dirty="0">
                  <a:solidFill>
                    <a:schemeClr val="accent2"/>
                  </a:solidFill>
                  <a:latin typeface="Tahoma" panose="020B0604030504040204" pitchFamily="34" charset="0"/>
                  <a:ea typeface="Tahoma" panose="020B0604030504040204" pitchFamily="34" charset="0"/>
                  <a:cs typeface="Tahoma" panose="020B0604030504040204" pitchFamily="34" charset="0"/>
                </a:rPr>
                <a:t>Déploiement d’un plan de communication</a:t>
              </a:r>
            </a:p>
            <a:p>
              <a:pPr marL="285750" indent="-285750">
                <a:buFont typeface="Wingdings" panose="05000000000000000000" pitchFamily="2" charset="2"/>
                <a:buChar char="§"/>
              </a:pPr>
              <a:r>
                <a:rPr lang="fr-FR" sz="1200" b="1" dirty="0">
                  <a:latin typeface="Tahoma" panose="020B0604030504040204" pitchFamily="34" charset="0"/>
                  <a:ea typeface="Tahoma" panose="020B0604030504040204" pitchFamily="34" charset="0"/>
                  <a:cs typeface="Tahoma" panose="020B0604030504040204" pitchFamily="34" charset="0"/>
                </a:rPr>
                <a:t>Site internet DGDDL</a:t>
              </a:r>
            </a:p>
            <a:p>
              <a:pPr marL="285750" indent="-285750">
                <a:buFont typeface="Wingdings" panose="05000000000000000000" pitchFamily="2" charset="2"/>
                <a:buChar char="§"/>
              </a:pPr>
              <a:r>
                <a:rPr lang="fr-FR" sz="1200" b="1" dirty="0">
                  <a:latin typeface="Tahoma" panose="020B0604030504040204" pitchFamily="34" charset="0"/>
                  <a:ea typeface="Tahoma" panose="020B0604030504040204" pitchFamily="34" charset="0"/>
                  <a:cs typeface="Tahoma" panose="020B0604030504040204" pitchFamily="34" charset="0"/>
                </a:rPr>
                <a:t>Plateformes de communication institutionnelle  </a:t>
              </a:r>
              <a:r>
                <a:rPr lang="fr-FR" sz="1200" b="1" dirty="0">
                  <a:solidFill>
                    <a:schemeClr val="accent4">
                      <a:lumMod val="50000"/>
                    </a:schemeClr>
                  </a:solidFill>
                  <a:latin typeface="Tahoma" panose="020B0604030504040204" pitchFamily="34" charset="0"/>
                  <a:ea typeface="Tahoma" panose="020B0604030504040204" pitchFamily="34" charset="0"/>
                  <a:cs typeface="Tahoma" panose="020B0604030504040204" pitchFamily="34" charset="0"/>
                </a:rPr>
                <a:t> </a:t>
              </a:r>
              <a:endParaRPr lang="fr-CI" sz="1200" b="1" dirty="0">
                <a:solidFill>
                  <a:schemeClr val="accent4">
                    <a:lumMod val="50000"/>
                  </a:schemeClr>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1340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bg>
      <p:bgPr>
        <a:solidFill>
          <a:srgbClr val="FBF8F3"/>
        </a:solidFill>
        <a:effectLst/>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07 · BILAN ET PERSPECTIVES</a:t>
            </a:r>
            <a:endParaRPr lang="en-US" sz="1200" dirty="0"/>
          </a:p>
        </p:txBody>
      </p:sp>
      <p:sp>
        <p:nvSpPr>
          <p:cNvPr id="3" name="Text 1"/>
          <p:cNvSpPr>
            <a:spLocks noGrp="1"/>
          </p:cNvSpPr>
          <p:nvPr>
            <p:ph type="title"/>
          </p:nvPr>
        </p:nvSpPr>
        <p:spPr>
          <a:xfrm>
            <a:off x="812800" y="10261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382B"/>
                </a:solidFill>
                <a:latin typeface="Montserrat" pitchFamily="34" charset="0"/>
                <a:ea typeface="Montserrat" pitchFamily="34" charset="-122"/>
                <a:cs typeface="Montserrat" pitchFamily="34" charset="-120"/>
              </a:rPr>
              <a:t>Bâtir le modèle territorial de demain</a:t>
            </a:r>
            <a:endParaRPr lang="en-US" sz="2800" dirty="0"/>
          </a:p>
        </p:txBody>
      </p:sp>
      <p:sp>
        <p:nvSpPr>
          <p:cNvPr id="4" name="Shape 2"/>
          <p:cNvSpPr/>
          <p:nvPr/>
        </p:nvSpPr>
        <p:spPr>
          <a:xfrm>
            <a:off x="812800" y="2416308"/>
            <a:ext cx="304800" cy="304800"/>
          </a:xfrm>
          <a:prstGeom prst="roundRect">
            <a:avLst>
              <a:gd name="adj" fmla="val 50000"/>
            </a:avLst>
          </a:prstGeom>
          <a:solidFill>
            <a:srgbClr val="009E60"/>
          </a:solidFill>
          <a:ln/>
        </p:spPr>
        <p:txBody>
          <a:bodyPr/>
          <a:lstStyle/>
          <a:p>
            <a:endParaRPr lang="fr-FR"/>
          </a:p>
        </p:txBody>
      </p:sp>
      <p:sp>
        <p:nvSpPr>
          <p:cNvPr id="5" name="Shape 3"/>
          <p:cNvSpPr/>
          <p:nvPr/>
        </p:nvSpPr>
        <p:spPr>
          <a:xfrm>
            <a:off x="1219200" y="2556008"/>
            <a:ext cx="2980267" cy="25400"/>
          </a:xfrm>
          <a:prstGeom prst="rect">
            <a:avLst/>
          </a:prstGeom>
          <a:solidFill>
            <a:srgbClr val="C9C2B6"/>
          </a:solidFill>
          <a:ln/>
        </p:spPr>
        <p:txBody>
          <a:bodyPr/>
          <a:lstStyle/>
          <a:p>
            <a:endParaRPr lang="fr-FR"/>
          </a:p>
        </p:txBody>
      </p:sp>
      <p:sp>
        <p:nvSpPr>
          <p:cNvPr id="6" name="Text 4"/>
          <p:cNvSpPr/>
          <p:nvPr/>
        </p:nvSpPr>
        <p:spPr>
          <a:xfrm>
            <a:off x="812800" y="2848108"/>
            <a:ext cx="3488267"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A7A4A"/>
                </a:solidFill>
                <a:latin typeface="Montserrat" pitchFamily="34" charset="0"/>
                <a:ea typeface="Montserrat" pitchFamily="34" charset="-122"/>
                <a:cs typeface="Montserrat" pitchFamily="34" charset="-120"/>
              </a:rPr>
              <a:t>RÉALISÉ · 2022-2026</a:t>
            </a:r>
            <a:endParaRPr lang="en-US" sz="1200" dirty="0"/>
          </a:p>
        </p:txBody>
      </p:sp>
      <p:sp>
        <p:nvSpPr>
          <p:cNvPr id="7" name="Text 5"/>
          <p:cNvSpPr/>
          <p:nvPr/>
        </p:nvSpPr>
        <p:spPr>
          <a:xfrm>
            <a:off x="812800" y="3188429"/>
            <a:ext cx="3488267" cy="74533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3D4741"/>
                </a:solidFill>
                <a:latin typeface="Source Sans 3" pitchFamily="34" charset="0"/>
                <a:ea typeface="Source Sans 3" pitchFamily="34" charset="-122"/>
                <a:cs typeface="Source Sans 3" pitchFamily="34" charset="-120"/>
              </a:rPr>
              <a:t>Digitalisation généralisée via SYGIDAN, concours de l'État presque doublés, transparence financière renforcée.</a:t>
            </a:r>
            <a:endParaRPr lang="en-US" sz="1400" dirty="0"/>
          </a:p>
        </p:txBody>
      </p:sp>
      <p:sp>
        <p:nvSpPr>
          <p:cNvPr id="8" name="Shape 6"/>
          <p:cNvSpPr/>
          <p:nvPr/>
        </p:nvSpPr>
        <p:spPr>
          <a:xfrm>
            <a:off x="4402667" y="2416308"/>
            <a:ext cx="304800" cy="304800"/>
          </a:xfrm>
          <a:prstGeom prst="roundRect">
            <a:avLst>
              <a:gd name="adj" fmla="val 50000"/>
            </a:avLst>
          </a:prstGeom>
          <a:solidFill>
            <a:srgbClr val="F77F00"/>
          </a:solidFill>
          <a:ln/>
        </p:spPr>
        <p:txBody>
          <a:bodyPr/>
          <a:lstStyle/>
          <a:p>
            <a:endParaRPr lang="fr-FR"/>
          </a:p>
        </p:txBody>
      </p:sp>
      <p:sp>
        <p:nvSpPr>
          <p:cNvPr id="9" name="Shape 7"/>
          <p:cNvSpPr/>
          <p:nvPr/>
        </p:nvSpPr>
        <p:spPr>
          <a:xfrm>
            <a:off x="4809067" y="2556008"/>
            <a:ext cx="2980267" cy="25400"/>
          </a:xfrm>
          <a:prstGeom prst="rect">
            <a:avLst/>
          </a:prstGeom>
          <a:solidFill>
            <a:srgbClr val="C9C2B6"/>
          </a:solidFill>
          <a:ln/>
        </p:spPr>
        <p:txBody>
          <a:bodyPr/>
          <a:lstStyle/>
          <a:p>
            <a:endParaRPr lang="fr-FR"/>
          </a:p>
        </p:txBody>
      </p:sp>
      <p:sp>
        <p:nvSpPr>
          <p:cNvPr id="10" name="Text 8"/>
          <p:cNvSpPr/>
          <p:nvPr/>
        </p:nvSpPr>
        <p:spPr>
          <a:xfrm>
            <a:off x="4402667" y="2848108"/>
            <a:ext cx="3488267"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10A"/>
                </a:solidFill>
                <a:latin typeface="Montserrat" pitchFamily="34" charset="0"/>
                <a:ea typeface="Montserrat" pitchFamily="34" charset="-122"/>
                <a:cs typeface="Montserrat" pitchFamily="34" charset="-120"/>
              </a:rPr>
              <a:t>EN COURS</a:t>
            </a:r>
            <a:endParaRPr lang="en-US" sz="1200" dirty="0"/>
          </a:p>
        </p:txBody>
      </p:sp>
      <p:sp>
        <p:nvSpPr>
          <p:cNvPr id="11" name="Text 9"/>
          <p:cNvSpPr/>
          <p:nvPr/>
        </p:nvSpPr>
        <p:spPr>
          <a:xfrm>
            <a:off x="4402667" y="3188429"/>
            <a:ext cx="3488267" cy="505354"/>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3D4741"/>
                </a:solidFill>
                <a:latin typeface="Source Sans 3" pitchFamily="34" charset="0"/>
                <a:ea typeface="Source Sans 3" pitchFamily="34" charset="-122"/>
                <a:cs typeface="Source Sans 3" pitchFamily="34" charset="-120"/>
              </a:rPr>
              <a:t>Nouveau statut de l'élu local et concrétisation de la Fonction publique territoriale.</a:t>
            </a:r>
            <a:endParaRPr lang="en-US" sz="1400" dirty="0"/>
          </a:p>
        </p:txBody>
      </p:sp>
      <p:sp>
        <p:nvSpPr>
          <p:cNvPr id="12" name="Shape 10"/>
          <p:cNvSpPr/>
          <p:nvPr/>
        </p:nvSpPr>
        <p:spPr>
          <a:xfrm>
            <a:off x="8011584" y="2435358"/>
            <a:ext cx="266700" cy="266700"/>
          </a:xfrm>
          <a:prstGeom prst="roundRect">
            <a:avLst>
              <a:gd name="adj" fmla="val 50000"/>
            </a:avLst>
          </a:prstGeom>
          <a:solidFill>
            <a:srgbClr val="FFFFFF"/>
          </a:solidFill>
          <a:ln w="38100">
            <a:solidFill>
              <a:srgbClr val="12382B"/>
            </a:solidFill>
            <a:prstDash val="solid"/>
          </a:ln>
        </p:spPr>
        <p:txBody>
          <a:bodyPr/>
          <a:lstStyle/>
          <a:p>
            <a:endParaRPr lang="fr-FR"/>
          </a:p>
        </p:txBody>
      </p:sp>
      <p:sp>
        <p:nvSpPr>
          <p:cNvPr id="13" name="Text 11"/>
          <p:cNvSpPr/>
          <p:nvPr/>
        </p:nvSpPr>
        <p:spPr>
          <a:xfrm>
            <a:off x="7992534" y="2848108"/>
            <a:ext cx="3488267"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2382B"/>
                </a:solidFill>
                <a:latin typeface="Montserrat" pitchFamily="34" charset="0"/>
                <a:ea typeface="Montserrat" pitchFamily="34" charset="-122"/>
                <a:cs typeface="Montserrat" pitchFamily="34" charset="-120"/>
              </a:rPr>
              <a:t>PERSPECTIVES</a:t>
            </a:r>
            <a:endParaRPr lang="en-US" sz="1200" dirty="0"/>
          </a:p>
        </p:txBody>
      </p:sp>
      <p:sp>
        <p:nvSpPr>
          <p:cNvPr id="14" name="Text 12"/>
          <p:cNvSpPr/>
          <p:nvPr/>
        </p:nvSpPr>
        <p:spPr>
          <a:xfrm>
            <a:off x="7992534" y="3188429"/>
            <a:ext cx="3488267" cy="74533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3D4741"/>
                </a:solidFill>
                <a:latin typeface="Source Sans 3" pitchFamily="34" charset="0"/>
                <a:ea typeface="Source Sans 3" pitchFamily="34" charset="-122"/>
                <a:cs typeface="Source Sans 3" pitchFamily="34" charset="-120"/>
              </a:rPr>
              <a:t>Un modèle ivoirien d'excellence en gouvernance locale, autonome et inspirant pour l'Afrique.</a:t>
            </a:r>
            <a:endParaRPr lang="en-US" sz="1400" dirty="0"/>
          </a:p>
        </p:txBody>
      </p:sp>
      <p:sp>
        <p:nvSpPr>
          <p:cNvPr id="15" name="Shape 13"/>
          <p:cNvSpPr/>
          <p:nvPr/>
        </p:nvSpPr>
        <p:spPr>
          <a:xfrm>
            <a:off x="812800" y="4907359"/>
            <a:ext cx="10566400" cy="934641"/>
          </a:xfrm>
          <a:prstGeom prst="roundRect">
            <a:avLst>
              <a:gd name="adj" fmla="val 10870"/>
            </a:avLst>
          </a:prstGeom>
          <a:solidFill>
            <a:srgbClr val="12382B"/>
          </a:solidFill>
          <a:ln/>
        </p:spPr>
        <p:txBody>
          <a:bodyPr/>
          <a:lstStyle/>
          <a:p>
            <a:endParaRPr lang="fr-FR"/>
          </a:p>
        </p:txBody>
      </p:sp>
      <p:sp>
        <p:nvSpPr>
          <p:cNvPr id="16" name="Text 14"/>
          <p:cNvSpPr/>
          <p:nvPr/>
        </p:nvSpPr>
        <p:spPr>
          <a:xfrm>
            <a:off x="1117600" y="5267989"/>
            <a:ext cx="1447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7A84A"/>
                </a:solidFill>
                <a:latin typeface="Montserrat" pitchFamily="34" charset="0"/>
                <a:ea typeface="Montserrat" pitchFamily="34" charset="-122"/>
                <a:cs typeface="Montserrat" pitchFamily="34" charset="-120"/>
              </a:rPr>
              <a:t>MESSAGE CLÉ</a:t>
            </a:r>
            <a:endParaRPr lang="en-US" sz="1200" dirty="0"/>
          </a:p>
        </p:txBody>
      </p:sp>
      <p:sp>
        <p:nvSpPr>
          <p:cNvPr id="17" name="Text 15"/>
          <p:cNvSpPr/>
          <p:nvPr/>
        </p:nvSpPr>
        <p:spPr>
          <a:xfrm>
            <a:off x="2717800" y="5110559"/>
            <a:ext cx="8607298" cy="55364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FBF8F3"/>
                </a:solidFill>
                <a:latin typeface="Source Sans 3" pitchFamily="34" charset="0"/>
                <a:ea typeface="Source Sans 3" pitchFamily="34" charset="-122"/>
                <a:cs typeface="Source Sans 3" pitchFamily="34" charset="-120"/>
              </a:rPr>
              <a:t>La DGDDL modernise la gouvernance pour des collectivités autonomes, performantes et au service de tous.</a:t>
            </a:r>
            <a:endParaRPr lang="en-US" sz="1600" dirty="0"/>
          </a:p>
        </p:txBody>
      </p:sp>
      <p:sp>
        <p:nvSpPr>
          <p:cNvPr id="18" name="Text 16"/>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55F"/>
                </a:solidFill>
                <a:latin typeface="Source Sans 3" pitchFamily="34" charset="0"/>
                <a:ea typeface="Source Sans 3" pitchFamily="34" charset="-122"/>
                <a:cs typeface="Source Sans 3" pitchFamily="34" charset="-120"/>
              </a:rPr>
              <a:t>DGDDL · Avancées et réformes 2022-2026</a:t>
            </a:r>
            <a:endParaRPr lang="en-US" sz="1200" dirty="0"/>
          </a:p>
        </p:txBody>
      </p:sp>
      <p:sp>
        <p:nvSpPr>
          <p:cNvPr id="19" name="Text 17"/>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55F"/>
                </a:solidFill>
                <a:latin typeface="Source Sans 3" pitchFamily="34" charset="0"/>
                <a:ea typeface="Source Sans 3" pitchFamily="34" charset="-122"/>
                <a:cs typeface="Source Sans 3" pitchFamily="34" charset="-120"/>
              </a:rPr>
              <a:t>07 / 07</a:t>
            </a:r>
            <a:endParaRPr lang="en-US" sz="1200" dirty="0"/>
          </a:p>
        </p:txBody>
      </p:sp>
    </p:spTree>
  </p:cSld>
  <p:clrMapOvr>
    <a:masterClrMapping/>
  </p:clrMapOvr>
</p:sld>
</file>

<file path=ppt/theme/theme1.xml><?xml version="1.0" encoding="utf-8"?>
<a:theme xmlns:a="http://schemas.openxmlformats.org/drawingml/2006/main" name="Avancées et réformes de la DGDDL 2022-2026">
  <a:themeElements>
    <a:clrScheme name="Avancées et réformes de la DGDDL 2022-2026">
      <a:dk1>
        <a:srgbClr val="12382B"/>
      </a:dk1>
      <a:lt1>
        <a:srgbClr val="FBF8F3"/>
      </a:lt1>
      <a:dk2>
        <a:srgbClr val="4C685D"/>
      </a:dk2>
      <a:lt2>
        <a:srgbClr val="E4E5DF"/>
      </a:lt2>
      <a:accent1>
        <a:srgbClr val="F7A84A"/>
      </a:accent1>
      <a:accent2>
        <a:srgbClr val="A8510A"/>
      </a:accent2>
      <a:accent3>
        <a:srgbClr val="0A7A4A"/>
      </a:accent3>
      <a:accent4>
        <a:srgbClr val="F77F00"/>
      </a:accent4>
      <a:accent5>
        <a:srgbClr val="009E60"/>
      </a:accent5>
      <a:accent6>
        <a:srgbClr val="7FD3A8"/>
      </a:accent6>
      <a:hlink>
        <a:srgbClr val="0563C1"/>
      </a:hlink>
      <a:folHlink>
        <a:srgbClr val="954F72"/>
      </a:folHlink>
    </a:clrScheme>
    <a:fontScheme name="Avancées et réformes de la DGDDL 2022-2026">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1319</Words>
  <Application>Microsoft Office PowerPoint</Application>
  <PresentationFormat>Grand écran</PresentationFormat>
  <Paragraphs>163</Paragraphs>
  <Slides>12</Slides>
  <Notes>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Montserrat</vt:lpstr>
      <vt:lpstr>Source Sans 3</vt:lpstr>
      <vt:lpstr>Tahoma</vt:lpstr>
      <vt:lpstr>Wingdings</vt:lpstr>
      <vt:lpstr>Avancées et réformes de la DGDDL 2022-2026</vt:lpstr>
      <vt:lpstr>Moderniser nos territoires : la révolution de la gouvernance locale</vt:lpstr>
      <vt:lpstr>Bâtir une gouvernance locale solide</vt:lpstr>
      <vt:lpstr>Des moyens financiers presque doublés</vt:lpstr>
      <vt:lpstr>SYGIDAN, la plateforme unique de gestion locale</vt:lpstr>
      <vt:lpstr>Présentation PowerPoint</vt:lpstr>
      <vt:lpstr>Présentation PowerPoint</vt:lpstr>
      <vt:lpstr>Renforcer en continu les compétences locales</vt:lpstr>
      <vt:lpstr>Présentation PowerPoint</vt:lpstr>
      <vt:lpstr>Une administration plus rapide et écologique</vt:lpstr>
      <vt:lpstr>Présentation PowerPoint</vt:lpstr>
      <vt:lpstr>Présentation PowerPoint</vt:lpstr>
      <vt:lpstr>Bâtir le modèle territorial de demain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Avancées et réformes de la DGDDL 2022-2026</dc:title>
  <dc:subject/>
  <dc:creator/>
  <cp:lastModifiedBy>Boubey Toure</cp:lastModifiedBy>
  <cp:revision>3</cp:revision>
  <dcterms:created xsi:type="dcterms:W3CDTF">2026-10-11T14:28:29Z</dcterms:created>
  <dcterms:modified xsi:type="dcterms:W3CDTF">2026-10-11T14:39:41Z</dcterms:modified>
</cp:coreProperties>
</file>